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9" r:id="rId3"/>
    <p:sldId id="276" r:id="rId4"/>
    <p:sldId id="277" r:id="rId5"/>
    <p:sldId id="265" r:id="rId6"/>
    <p:sldId id="266" r:id="rId7"/>
    <p:sldId id="273" r:id="rId8"/>
    <p:sldId id="274" r:id="rId9"/>
    <p:sldId id="270" r:id="rId10"/>
    <p:sldId id="271" r:id="rId11"/>
    <p:sldId id="279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85339" autoAdjust="0"/>
  </p:normalViewPr>
  <p:slideViewPr>
    <p:cSldViewPr snapToGrid="0">
      <p:cViewPr varScale="1">
        <p:scale>
          <a:sx n="113" d="100"/>
          <a:sy n="113" d="100"/>
        </p:scale>
        <p:origin x="48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A6757A-2C86-4314-B8F6-A90F1303A49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A8C5B-222C-4A51-BEDE-6E68974171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93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towardsdatascience.com/deep-learning-structured-data-8d6a278f3088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run time trade off limitations in using traditional QA or validation tools.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No adaptable trend based validation exists for library characterization data. Or no tool captures the trends in Characterization database to detect anomalies.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Improve characterization library data quality using predictive analytics.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A8C5B-222C-4A51-BEDE-6E68974171E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94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A8C5B-222C-4A51-BEDE-6E68974171E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3341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Bullet</a:t>
            </a:r>
            <a:r>
              <a:rPr lang="en-US" baseline="0" dirty="0" smtClean="0"/>
              <a:t> instead of points. </a:t>
            </a:r>
          </a:p>
          <a:p>
            <a:endParaRPr lang="en-US" dirty="0" smtClean="0"/>
          </a:p>
          <a:p>
            <a:r>
              <a:rPr lang="en-US" dirty="0" smtClean="0"/>
              <a:t>Animation for NN</a:t>
            </a:r>
            <a:r>
              <a:rPr lang="en-US" baseline="0" dirty="0" smtClean="0"/>
              <a:t> part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A8C5B-222C-4A51-BEDE-6E68974171E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912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Reduce</a:t>
            </a:r>
            <a:r>
              <a:rPr lang="en-US" baseline="0" dirty="0" smtClean="0"/>
              <a:t> bullet points content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Embedding's</a:t>
            </a:r>
            <a:r>
              <a:rPr lang="en-US" sz="1200" baseline="30000" dirty="0" smtClean="0">
                <a:solidFill>
                  <a:schemeClr val="tx1"/>
                </a:solidFill>
              </a:rPr>
              <a:t>[2] </a:t>
            </a:r>
            <a:r>
              <a:rPr lang="en-US" sz="1200" dirty="0" smtClean="0">
                <a:solidFill>
                  <a:schemeClr val="tx1"/>
                </a:solidFill>
              </a:rPr>
              <a:t>are used to capture the relationship between categorical features such as cell names, pin names, direction, arc etc.,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Continuous features are normalized and directly fed to the neural net.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Output of embedding layer is flattened and concatenated with continuous features. Concatenated output it then followed by few hidden layers.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To avoid overfitting dropouts and regularization techniques are used.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‘</a:t>
            </a:r>
            <a:r>
              <a:rPr lang="en-US" sz="1200" dirty="0" err="1" smtClean="0">
                <a:solidFill>
                  <a:schemeClr val="tx1"/>
                </a:solidFill>
              </a:rPr>
              <a:t>relu</a:t>
            </a:r>
            <a:r>
              <a:rPr lang="en-US" sz="1200" dirty="0" smtClean="0">
                <a:solidFill>
                  <a:schemeClr val="tx1"/>
                </a:solidFill>
              </a:rPr>
              <a:t>’ activation is used for hidden layers, wherein linear for output layer. 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A8C5B-222C-4A51-BEDE-6E68974171E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4753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r>
              <a:rPr lang="en-US" baseline="0" dirty="0" smtClean="0"/>
              <a:t> with animation in next slide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A8C5B-222C-4A51-BEDE-6E68974171E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8990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A8C5B-222C-4A51-BEDE-6E68974171E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0527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A8C5B-222C-4A51-BEDE-6E68974171E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2399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To provide easy debug interface to the users, a web-UI is developed with multi-level navigation based on lib hierarchy.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Top level web page summarizes data and error distribution. For each liberty, visualizations are provided to give a visual insight to the user.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As shown in the figure;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200" dirty="0" smtClean="0">
                <a:solidFill>
                  <a:schemeClr val="tx1"/>
                </a:solidFill>
              </a:rPr>
              <a:t>Fig (a): Histogram distribution of measurement data depicting the wide spread distribution of measurement.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200" dirty="0" smtClean="0">
                <a:solidFill>
                  <a:schemeClr val="tx1"/>
                </a:solidFill>
              </a:rPr>
              <a:t>Fig (b): Histogram distribution of measurement error helping user to estimate the sigma deviation, long tail and error distribution.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200" dirty="0" smtClean="0">
                <a:solidFill>
                  <a:schemeClr val="tx1"/>
                </a:solidFill>
              </a:rPr>
              <a:t>Fig (c): Number of anomalies detected in each topology.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200" dirty="0" smtClean="0">
                <a:solidFill>
                  <a:schemeClr val="tx1"/>
                </a:solidFill>
              </a:rPr>
              <a:t>Fig (d): Contour distribution of anomaly across l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200" dirty="0" err="1" smtClean="0">
                <a:solidFill>
                  <a:schemeClr val="tx1"/>
                </a:solidFill>
              </a:rPr>
              <a:t>oad</a:t>
            </a:r>
            <a:r>
              <a:rPr lang="en-US" sz="1200" dirty="0" smtClean="0">
                <a:solidFill>
                  <a:schemeClr val="tx1"/>
                </a:solidFill>
              </a:rPr>
              <a:t>/slope table. This plot helps in understanding bad load/slope combination across the entire library causing the anomalies.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/>
                </a:solidFill>
              </a:rPr>
              <a:t>Followed by table of hyperlinks, helping us to navigate to anomalous topology of interest. This way, user is given a chance to debug anomalies hierarchically (library/family/cell/measurement).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A8C5B-222C-4A51-BEDE-6E68974171E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3049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r>
              <a:rPr lang="en-US" dirty="0" smtClean="0"/>
              <a:t>References: </a:t>
            </a:r>
          </a:p>
          <a:p>
            <a:pPr marL="0" indent="0">
              <a:buFont typeface="+mj-lt"/>
              <a:buNone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Zaharia</a:t>
            </a:r>
            <a:r>
              <a:rPr lang="en-US" dirty="0" smtClean="0"/>
              <a:t>, </a:t>
            </a:r>
            <a:r>
              <a:rPr lang="en-US" dirty="0" err="1" smtClean="0"/>
              <a:t>Matei</a:t>
            </a:r>
            <a:r>
              <a:rPr lang="en-US" dirty="0" smtClean="0"/>
              <a:t>, et al. "Apache spark: a unified engine for big data processing." </a:t>
            </a:r>
            <a:r>
              <a:rPr lang="en-US" i="1" dirty="0" smtClean="0"/>
              <a:t>Communications of the ACM</a:t>
            </a:r>
            <a:r>
              <a:rPr lang="en-US" dirty="0" smtClean="0"/>
              <a:t> 59.11 (2016): 56-65.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hlinkClick r:id="rId3"/>
              </a:rPr>
              <a:t>https://towardsdatascience.com/deep-learning-structured-data-8d6a278f3088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Chatterjee,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Samprit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 Ali S.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Hadi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  <a:r>
              <a:rPr lang="en-US" sz="1200" b="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Sensitivity analysis in linear regression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Vol. 327. John Wiley &amp; Sons, 2009.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A8C5B-222C-4A51-BEDE-6E68974171E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482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C441-0172-4FDD-BF87-4C2AD3570F96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67A2-8A98-4013-B1B7-6C12856DF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301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C441-0172-4FDD-BF87-4C2AD3570F96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67A2-8A98-4013-B1B7-6C12856DF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834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C441-0172-4FDD-BF87-4C2AD3570F96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67A2-8A98-4013-B1B7-6C12856DF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00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C441-0172-4FDD-BF87-4C2AD3570F96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67A2-8A98-4013-B1B7-6C12856DF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803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C441-0172-4FDD-BF87-4C2AD3570F96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67A2-8A98-4013-B1B7-6C12856DF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340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C441-0172-4FDD-BF87-4C2AD3570F96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67A2-8A98-4013-B1B7-6C12856DF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662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C441-0172-4FDD-BF87-4C2AD3570F96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67A2-8A98-4013-B1B7-6C12856DF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338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C441-0172-4FDD-BF87-4C2AD3570F96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67A2-8A98-4013-B1B7-6C12856DF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511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C441-0172-4FDD-BF87-4C2AD3570F96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67A2-8A98-4013-B1B7-6C12856DF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872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C441-0172-4FDD-BF87-4C2AD3570F96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67A2-8A98-4013-B1B7-6C12856DF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525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EC441-0172-4FDD-BF87-4C2AD3570F96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1C67A2-8A98-4013-B1B7-6C12856DF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229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EC441-0172-4FDD-BF87-4C2AD3570F96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C67A2-8A98-4013-B1B7-6C12856DF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047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77266"/>
            <a:ext cx="9144000" cy="880533"/>
          </a:xfrm>
        </p:spPr>
        <p:txBody>
          <a:bodyPr/>
          <a:lstStyle/>
          <a:p>
            <a:r>
              <a:rPr lang="en-US" dirty="0" smtClean="0"/>
              <a:t>Srinivas </a:t>
            </a:r>
            <a:r>
              <a:rPr lang="en-US" dirty="0"/>
              <a:t>Bodapati, Vidya Sagar Reddy Gopala</a:t>
            </a:r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Library anomaly detection using Deep learning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1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838200" y="281356"/>
            <a:ext cx="10515600" cy="695568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053" y="1024478"/>
            <a:ext cx="11096369" cy="4844981"/>
          </a:xfrm>
          <a:prstGeom prst="rect">
            <a:avLst/>
          </a:prstGeom>
        </p:spPr>
      </p:pic>
      <p:sp>
        <p:nvSpPr>
          <p:cNvPr id="4" name="Oval Callout 3"/>
          <p:cNvSpPr/>
          <p:nvPr/>
        </p:nvSpPr>
        <p:spPr>
          <a:xfrm>
            <a:off x="7068065" y="2051222"/>
            <a:ext cx="1594021" cy="1223319"/>
          </a:xfrm>
          <a:prstGeom prst="wedgeEllipseCallou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333735" y="2339715"/>
            <a:ext cx="1062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Detected anomaly!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2983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6903" y="790832"/>
            <a:ext cx="11126104" cy="593170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6623222" y="3707027"/>
            <a:ext cx="308919" cy="852616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281356"/>
            <a:ext cx="10515600" cy="50947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Results (Contd..)</a:t>
            </a:r>
            <a:endParaRPr lang="en-US" dirty="0"/>
          </a:p>
        </p:txBody>
      </p:sp>
      <p:sp>
        <p:nvSpPr>
          <p:cNvPr id="8" name="Oval Callout 7"/>
          <p:cNvSpPr/>
          <p:nvPr/>
        </p:nvSpPr>
        <p:spPr>
          <a:xfrm rot="8771275" flipV="1">
            <a:off x="4803290" y="3034143"/>
            <a:ext cx="2001794" cy="1149178"/>
          </a:xfrm>
          <a:prstGeom prst="wedgeEllipseCallout">
            <a:avLst/>
          </a:prstGeo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Bad load/slope combination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74541" y="1075038"/>
            <a:ext cx="2174789" cy="773812"/>
          </a:xfrm>
          <a:prstGeom prst="rect">
            <a:avLst/>
          </a:prstGeom>
          <a:noFill/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274541" y="1017853"/>
            <a:ext cx="21747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Histogram profiling of measurement across the library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8950412" y="1075038"/>
            <a:ext cx="2174789" cy="773812"/>
          </a:xfrm>
          <a:prstGeom prst="rect">
            <a:avLst/>
          </a:prstGeom>
          <a:noFill/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950412" y="1169556"/>
            <a:ext cx="2174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Histogram distribution of error 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3274541" y="4397836"/>
            <a:ext cx="2174789" cy="773812"/>
          </a:xfrm>
          <a:prstGeom prst="rect">
            <a:avLst/>
          </a:prstGeom>
          <a:noFill/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274541" y="4476967"/>
            <a:ext cx="2174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Number of anomalies across the topologies</a:t>
            </a:r>
            <a:endParaRPr lang="en-US" sz="1600" dirty="0"/>
          </a:p>
        </p:txBody>
      </p:sp>
      <p:sp>
        <p:nvSpPr>
          <p:cNvPr id="15" name="Rectangle 14"/>
          <p:cNvSpPr/>
          <p:nvPr/>
        </p:nvSpPr>
        <p:spPr>
          <a:xfrm>
            <a:off x="8973813" y="4090061"/>
            <a:ext cx="2174789" cy="773812"/>
          </a:xfrm>
          <a:prstGeom prst="rect">
            <a:avLst/>
          </a:prstGeom>
          <a:noFill/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8925932" y="4135943"/>
            <a:ext cx="2281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Contour distribution of error across load/slope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1220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5842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6533" y="1173893"/>
            <a:ext cx="5761655" cy="5436972"/>
          </a:xfrm>
        </p:spPr>
        <p:txBody>
          <a:bodyPr>
            <a:noAutofit/>
          </a:bodyPr>
          <a:lstStyle/>
          <a:p>
            <a:r>
              <a:rPr lang="en-US" sz="1400" dirty="0" smtClean="0"/>
              <a:t>Presented a deep learning based advanced validation tool to capture trends over entire library. </a:t>
            </a:r>
          </a:p>
          <a:p>
            <a:pPr lvl="1"/>
            <a:r>
              <a:rPr lang="en-US" sz="1400" dirty="0" smtClean="0"/>
              <a:t>Statistical anomaly methods used in detecting anomalies. </a:t>
            </a:r>
          </a:p>
          <a:p>
            <a:pPr lvl="1"/>
            <a:r>
              <a:rPr lang="en-US" sz="1400" dirty="0" smtClean="0"/>
              <a:t>More robust than standard threshold based outliers. </a:t>
            </a:r>
          </a:p>
          <a:p>
            <a:r>
              <a:rPr lang="en-US" sz="1400" dirty="0" smtClean="0"/>
              <a:t>Detects anomalies which do not follow the trend, source of anomaly could be</a:t>
            </a:r>
          </a:p>
          <a:p>
            <a:pPr lvl="1"/>
            <a:r>
              <a:rPr lang="en-US" sz="1400" dirty="0" smtClean="0"/>
              <a:t>Simulation failures/errors, </a:t>
            </a:r>
            <a:r>
              <a:rPr lang="en-US" sz="1400" dirty="0" err="1" smtClean="0"/>
              <a:t>lsf</a:t>
            </a:r>
            <a:r>
              <a:rPr lang="en-US" sz="1400" dirty="0" smtClean="0"/>
              <a:t> issues</a:t>
            </a:r>
          </a:p>
          <a:p>
            <a:pPr lvl="1"/>
            <a:r>
              <a:rPr lang="en-US" sz="1400" dirty="0" smtClean="0"/>
              <a:t>Incorrect configuration/setup</a:t>
            </a:r>
          </a:p>
          <a:p>
            <a:r>
              <a:rPr lang="en-US" sz="1400" dirty="0" smtClean="0"/>
              <a:t>Adaptable trend based validation not susceptible to technology changes like transistor models, interconnect models etc.</a:t>
            </a:r>
          </a:p>
          <a:p>
            <a:pPr lvl="1"/>
            <a:r>
              <a:rPr lang="en-US" sz="1400" dirty="0" smtClean="0"/>
              <a:t>Traditional methods require thresholds that may change with technology changes.</a:t>
            </a:r>
          </a:p>
          <a:p>
            <a:r>
              <a:rPr lang="en-US" sz="1400" dirty="0" smtClean="0"/>
              <a:t>Identifies true anomalies and reduces false positives compared to traditional threshold based methods.</a:t>
            </a:r>
          </a:p>
          <a:p>
            <a:pPr lvl="1"/>
            <a:r>
              <a:rPr lang="en-US" sz="1400" dirty="0" smtClean="0"/>
              <a:t>Traditional methods require aggressive thresholds else they generate millions of violations.</a:t>
            </a:r>
          </a:p>
          <a:p>
            <a:r>
              <a:rPr lang="en-US" sz="1400" dirty="0"/>
              <a:t>Identifies cells/arcs with bad trends and navigates designer to exact </a:t>
            </a:r>
            <a:r>
              <a:rPr lang="en-US" sz="1400" dirty="0" smtClean="0"/>
              <a:t>source of the anomalies. </a:t>
            </a:r>
          </a:p>
          <a:p>
            <a:r>
              <a:rPr lang="en-US" sz="1400" dirty="0"/>
              <a:t>Deep learning validation QA captures the trend and correlation across the library and cells. Wherein, traditional methods only captures local trends of the arc.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0002" y="1360967"/>
            <a:ext cx="5410517" cy="4315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36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1415"/>
          </a:xfrm>
        </p:spPr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48315"/>
            <a:ext cx="10515600" cy="5605181"/>
          </a:xfrm>
        </p:spPr>
        <p:txBody>
          <a:bodyPr>
            <a:normAutofit/>
          </a:bodyPr>
          <a:lstStyle/>
          <a:p>
            <a:r>
              <a:rPr lang="en-US" dirty="0"/>
              <a:t>S</a:t>
            </a:r>
            <a:r>
              <a:rPr lang="en-US" dirty="0" smtClean="0"/>
              <a:t>tandard cell characterization data at multiple process, voltage and temperature (PVT) runs into Terabytes.</a:t>
            </a:r>
          </a:p>
          <a:p>
            <a:pPr lvl="1"/>
            <a:r>
              <a:rPr lang="en-US" dirty="0" smtClean="0"/>
              <a:t>Validation becomes a big data problem 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Library collateral/data quality is </a:t>
            </a:r>
            <a:r>
              <a:rPr lang="en-US" u="sng" dirty="0" smtClean="0"/>
              <a:t>essential</a:t>
            </a:r>
            <a:r>
              <a:rPr lang="en-US" dirty="0" smtClean="0"/>
              <a:t> to </a:t>
            </a:r>
            <a:r>
              <a:rPr lang="en-US" dirty="0" err="1" smtClean="0"/>
              <a:t>SoC</a:t>
            </a:r>
            <a:r>
              <a:rPr lang="en-US" dirty="0" smtClean="0"/>
              <a:t> design. </a:t>
            </a:r>
          </a:p>
          <a:p>
            <a:pPr lvl="1"/>
            <a:r>
              <a:rPr lang="en-US" dirty="0" smtClean="0"/>
              <a:t>Collateral error(s) may cause design failure	</a:t>
            </a:r>
          </a:p>
          <a:p>
            <a:pPr lvl="1"/>
            <a:r>
              <a:rPr lang="en-US" dirty="0" smtClean="0"/>
              <a:t>Cost of fixing library data is expensive if errors found late in the design cycle</a:t>
            </a:r>
          </a:p>
          <a:p>
            <a:pPr lvl="1"/>
            <a:r>
              <a:rPr lang="en-US" dirty="0" smtClean="0"/>
              <a:t>Negatively Impacts project schedules. 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Need scalable validation solution that is </a:t>
            </a:r>
          </a:p>
          <a:p>
            <a:pPr lvl="1"/>
            <a:r>
              <a:rPr lang="en-US" dirty="0" smtClean="0"/>
              <a:t>Accurate, fast (quick turn around time (TAT)), enables easy debug</a:t>
            </a:r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9656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76653"/>
          </a:xfrm>
        </p:spPr>
        <p:txBody>
          <a:bodyPr/>
          <a:lstStyle/>
          <a:p>
            <a:r>
              <a:rPr lang="en-US" dirty="0" smtClean="0"/>
              <a:t>Proposed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41778"/>
            <a:ext cx="10515600" cy="4935185"/>
          </a:xfrm>
        </p:spPr>
        <p:txBody>
          <a:bodyPr/>
          <a:lstStyle/>
          <a:p>
            <a:r>
              <a:rPr lang="en-US" dirty="0"/>
              <a:t>Developed new deep learning based library validation infrastructure with Web-UI that is fast, accurate and enables easier debug of collateral.</a:t>
            </a:r>
          </a:p>
          <a:p>
            <a:pPr lvl="1"/>
            <a:r>
              <a:rPr lang="en-US" dirty="0"/>
              <a:t>It allows automatic root cause analysis and captures anomalies and trends. 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Enables detection of anomalies in library characterization</a:t>
            </a:r>
          </a:p>
          <a:p>
            <a:pPr lvl="1"/>
            <a:r>
              <a:rPr lang="en-US" dirty="0" smtClean="0"/>
              <a:t>Strange/erroneous char data due to any reason</a:t>
            </a:r>
          </a:p>
          <a:p>
            <a:pPr lvl="1"/>
            <a:r>
              <a:rPr lang="en-US" dirty="0" smtClean="0"/>
              <a:t>Invalid trends</a:t>
            </a:r>
          </a:p>
          <a:p>
            <a:pPr lvl="1"/>
            <a:r>
              <a:rPr lang="en-US" dirty="0" smtClean="0"/>
              <a:t>Identifies the exact cell/timing-arc and char point that </a:t>
            </a:r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46993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Library Validation Architecture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39529" y="1520825"/>
            <a:ext cx="10313924" cy="5138264"/>
          </a:xfrm>
          <a:prstGeom prst="rect">
            <a:avLst/>
          </a:prstGeom>
        </p:spPr>
      </p:pic>
      <p:pic>
        <p:nvPicPr>
          <p:cNvPr id="5" name="Content Placeholder 2"/>
          <p:cNvPicPr>
            <a:picLocks noChangeAspect="1"/>
          </p:cNvPicPr>
          <p:nvPr/>
        </p:nvPicPr>
        <p:blipFill rotWithShape="1">
          <a:blip r:embed="rId3"/>
          <a:srcRect r="24953" b="-328"/>
          <a:stretch/>
        </p:blipFill>
        <p:spPr>
          <a:xfrm>
            <a:off x="1039529" y="1520825"/>
            <a:ext cx="7740329" cy="5155104"/>
          </a:xfrm>
          <a:prstGeom prst="rect">
            <a:avLst/>
          </a:prstGeom>
        </p:spPr>
      </p:pic>
      <p:pic>
        <p:nvPicPr>
          <p:cNvPr id="6" name="Content Placeholder 2"/>
          <p:cNvPicPr>
            <a:picLocks noChangeAspect="1"/>
          </p:cNvPicPr>
          <p:nvPr/>
        </p:nvPicPr>
        <p:blipFill rotWithShape="1">
          <a:blip r:embed="rId3"/>
          <a:srcRect t="9" r="52177" b="-1"/>
          <a:stretch/>
        </p:blipFill>
        <p:spPr>
          <a:xfrm>
            <a:off x="1039529" y="1521303"/>
            <a:ext cx="4932393" cy="513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196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582561" y="1956613"/>
            <a:ext cx="7279821" cy="472839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7016"/>
          </a:xfrm>
        </p:spPr>
        <p:txBody>
          <a:bodyPr/>
          <a:lstStyle/>
          <a:p>
            <a:r>
              <a:rPr lang="en-US" dirty="0" smtClean="0"/>
              <a:t>Stage 1: Big data processing of library data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747074" y="2339298"/>
            <a:ext cx="2585484" cy="128975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Terabytes of Library Characterization data is converted to Structured data with any distributed computing Frameworks.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747074" y="3963134"/>
            <a:ext cx="2585484" cy="247738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Parsed library data is converted into JSON documents for further analytics.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For each measurement, features are extracted for model inputs.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Extracted features include library, topology, cell and arc information. </a:t>
            </a:r>
          </a:p>
        </p:txBody>
      </p:sp>
      <p:sp>
        <p:nvSpPr>
          <p:cNvPr id="4" name="Right Arrow 3"/>
          <p:cNvSpPr/>
          <p:nvPr/>
        </p:nvSpPr>
        <p:spPr>
          <a:xfrm>
            <a:off x="9862383" y="3104399"/>
            <a:ext cx="387546" cy="386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0346114" y="3976898"/>
            <a:ext cx="1729409" cy="2148342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Data-frames of input features are fed to neural network to predict required measurements such as delay, slew, capacitance and more. 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9502" y="2821326"/>
            <a:ext cx="1695450" cy="9525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467403" y="2513549"/>
            <a:ext cx="14336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Neural network</a:t>
            </a:r>
            <a:endParaRPr lang="en-US" sz="1400" dirty="0"/>
          </a:p>
        </p:txBody>
      </p:sp>
      <p:sp>
        <p:nvSpPr>
          <p:cNvPr id="13" name="Flowchart: Multidocument 12"/>
          <p:cNvSpPr/>
          <p:nvPr/>
        </p:nvSpPr>
        <p:spPr>
          <a:xfrm>
            <a:off x="5477141" y="3305045"/>
            <a:ext cx="898332" cy="774115"/>
          </a:xfrm>
          <a:prstGeom prst="flowChartMulti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257138" y="2736329"/>
            <a:ext cx="1561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Characterization data (.lib)</a:t>
            </a:r>
            <a:endParaRPr lang="en-US" sz="1400" dirty="0"/>
          </a:p>
        </p:txBody>
      </p:sp>
      <p:sp>
        <p:nvSpPr>
          <p:cNvPr id="15" name="Rounded Rectangle 14"/>
          <p:cNvSpPr/>
          <p:nvPr/>
        </p:nvSpPr>
        <p:spPr>
          <a:xfrm>
            <a:off x="6642659" y="3098141"/>
            <a:ext cx="1550221" cy="118089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Converting characterization data to structured documents</a:t>
            </a:r>
          </a:p>
        </p:txBody>
      </p:sp>
      <p:cxnSp>
        <p:nvCxnSpPr>
          <p:cNvPr id="16" name="Straight Arrow Connector 15"/>
          <p:cNvCxnSpPr>
            <a:stCxn id="13" idx="3"/>
            <a:endCxn id="15" idx="1"/>
          </p:cNvCxnSpPr>
          <p:nvPr/>
        </p:nvCxnSpPr>
        <p:spPr>
          <a:xfrm flipV="1">
            <a:off x="6375473" y="3688586"/>
            <a:ext cx="267186" cy="351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4458" y="2984175"/>
            <a:ext cx="558693" cy="641741"/>
          </a:xfrm>
          <a:prstGeom prst="rect">
            <a:avLst/>
          </a:prstGeom>
        </p:spPr>
      </p:pic>
      <p:sp>
        <p:nvSpPr>
          <p:cNvPr id="18" name="Flowchart: Magnetic Disk 17"/>
          <p:cNvSpPr/>
          <p:nvPr/>
        </p:nvSpPr>
        <p:spPr>
          <a:xfrm>
            <a:off x="6934938" y="5070306"/>
            <a:ext cx="953883" cy="820793"/>
          </a:xfrm>
          <a:prstGeom prst="flowChartMagneticDisk">
            <a:avLst/>
          </a:prstGeom>
          <a:solidFill>
            <a:schemeClr val="accent5">
              <a:lumMod val="40000"/>
              <a:lumOff val="60000"/>
            </a:schemeClr>
          </a:solidFill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375473" y="5947358"/>
            <a:ext cx="22107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Structured JSON documents for analytics </a:t>
            </a:r>
            <a:endParaRPr lang="en-US" sz="1400" dirty="0"/>
          </a:p>
        </p:txBody>
      </p:sp>
      <p:cxnSp>
        <p:nvCxnSpPr>
          <p:cNvPr id="20" name="Straight Arrow Connector 19"/>
          <p:cNvCxnSpPr>
            <a:stCxn id="15" idx="2"/>
            <a:endCxn id="18" idx="1"/>
          </p:cNvCxnSpPr>
          <p:nvPr/>
        </p:nvCxnSpPr>
        <p:spPr>
          <a:xfrm flipH="1">
            <a:off x="7411880" y="4279031"/>
            <a:ext cx="5890" cy="791275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3055" y="3658966"/>
            <a:ext cx="955894" cy="157651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948012" y="5295221"/>
            <a:ext cx="16112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Feature extraction</a:t>
            </a:r>
            <a:endParaRPr lang="en-US" sz="1400" dirty="0"/>
          </a:p>
        </p:txBody>
      </p:sp>
      <p:cxnSp>
        <p:nvCxnSpPr>
          <p:cNvPr id="23" name="Curved Connector 22"/>
          <p:cNvCxnSpPr/>
          <p:nvPr/>
        </p:nvCxnSpPr>
        <p:spPr>
          <a:xfrm flipV="1">
            <a:off x="7957869" y="5589398"/>
            <a:ext cx="805605" cy="351566"/>
          </a:xfrm>
          <a:prstGeom prst="curved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Curved Connector 23"/>
          <p:cNvCxnSpPr>
            <a:stCxn id="21" idx="0"/>
            <a:endCxn id="17" idx="1"/>
          </p:cNvCxnSpPr>
          <p:nvPr/>
        </p:nvCxnSpPr>
        <p:spPr>
          <a:xfrm rot="5400000" flipH="1" flipV="1">
            <a:off x="8805770" y="3250278"/>
            <a:ext cx="353920" cy="463456"/>
          </a:xfrm>
          <a:prstGeom prst="curved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5528424" y="1984441"/>
            <a:ext cx="9552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/>
              <a:t>Stage 1</a:t>
            </a:r>
          </a:p>
        </p:txBody>
      </p:sp>
      <p:sp>
        <p:nvSpPr>
          <p:cNvPr id="33" name="Moon 32"/>
          <p:cNvSpPr/>
          <p:nvPr/>
        </p:nvSpPr>
        <p:spPr>
          <a:xfrm rot="19488985">
            <a:off x="928269" y="3287674"/>
            <a:ext cx="1017308" cy="2025609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ight Triangle 33"/>
          <p:cNvSpPr/>
          <p:nvPr/>
        </p:nvSpPr>
        <p:spPr>
          <a:xfrm rot="13417039">
            <a:off x="1617477" y="4537168"/>
            <a:ext cx="737302" cy="799581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Content Placeholder 2"/>
          <p:cNvPicPr>
            <a:picLocks noChangeAspect="1"/>
          </p:cNvPicPr>
          <p:nvPr/>
        </p:nvPicPr>
        <p:blipFill rotWithShape="1">
          <a:blip r:embed="rId6"/>
          <a:srcRect t="9" r="52177" b="-1"/>
          <a:stretch/>
        </p:blipFill>
        <p:spPr>
          <a:xfrm>
            <a:off x="303857" y="1428763"/>
            <a:ext cx="2082838" cy="21695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16191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11" grpId="0" animBg="1"/>
      <p:bldP spid="4" grpId="0" animBg="1"/>
      <p:bldP spid="9" grpId="0" animBg="1"/>
      <p:bldP spid="12" grpId="0"/>
      <p:bldP spid="13" grpId="0" animBg="1"/>
      <p:bldP spid="14" grpId="0"/>
      <p:bldP spid="15" grpId="0" animBg="1"/>
      <p:bldP spid="18" grpId="0" animBg="1"/>
      <p:bldP spid="19" grpId="0"/>
      <p:bldP spid="22" grpId="0"/>
      <p:bldP spid="47" grpId="0"/>
      <p:bldP spid="33" grpId="0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/>
          <p:cNvSpPr/>
          <p:nvPr/>
        </p:nvSpPr>
        <p:spPr>
          <a:xfrm>
            <a:off x="3886609" y="1036636"/>
            <a:ext cx="8121972" cy="56797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151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Stage 2: Deep Neural Net</a:t>
            </a:r>
            <a:r>
              <a:rPr lang="en-US" dirty="0"/>
              <a:t> </a:t>
            </a:r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4" name="Flowchart: Connector 3"/>
          <p:cNvSpPr/>
          <p:nvPr/>
        </p:nvSpPr>
        <p:spPr>
          <a:xfrm>
            <a:off x="5041534" y="2713714"/>
            <a:ext cx="374429" cy="326926"/>
          </a:xfrm>
          <a:prstGeom prst="flowChartConnector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Connector 4"/>
          <p:cNvSpPr/>
          <p:nvPr/>
        </p:nvSpPr>
        <p:spPr>
          <a:xfrm>
            <a:off x="5041534" y="3164881"/>
            <a:ext cx="374429" cy="326926"/>
          </a:xfrm>
          <a:prstGeom prst="flowChartConnector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Connector 5"/>
          <p:cNvSpPr/>
          <p:nvPr/>
        </p:nvSpPr>
        <p:spPr>
          <a:xfrm>
            <a:off x="5041534" y="4049805"/>
            <a:ext cx="374429" cy="326926"/>
          </a:xfrm>
          <a:prstGeom prst="flowChartConnector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lowchart: Connector 6"/>
          <p:cNvSpPr/>
          <p:nvPr/>
        </p:nvSpPr>
        <p:spPr>
          <a:xfrm>
            <a:off x="5041534" y="4500972"/>
            <a:ext cx="374429" cy="326926"/>
          </a:xfrm>
          <a:prstGeom prst="flowChartConnector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lowchart: Connector 7"/>
          <p:cNvSpPr/>
          <p:nvPr/>
        </p:nvSpPr>
        <p:spPr>
          <a:xfrm>
            <a:off x="5215138" y="3644869"/>
            <a:ext cx="46550" cy="4613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lowchart: Connector 8"/>
          <p:cNvSpPr/>
          <p:nvPr/>
        </p:nvSpPr>
        <p:spPr>
          <a:xfrm>
            <a:off x="5212816" y="3757643"/>
            <a:ext cx="46550" cy="4774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lowchart: Connector 9"/>
          <p:cNvSpPr/>
          <p:nvPr/>
        </p:nvSpPr>
        <p:spPr>
          <a:xfrm>
            <a:off x="5215137" y="3872021"/>
            <a:ext cx="46550" cy="4613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lowchart: Connector 10"/>
          <p:cNvSpPr/>
          <p:nvPr/>
        </p:nvSpPr>
        <p:spPr>
          <a:xfrm>
            <a:off x="6091401" y="2713714"/>
            <a:ext cx="374429" cy="32692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lowchart: Connector 11"/>
          <p:cNvSpPr/>
          <p:nvPr/>
        </p:nvSpPr>
        <p:spPr>
          <a:xfrm>
            <a:off x="6091401" y="3164881"/>
            <a:ext cx="374429" cy="32692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lowchart: Connector 12"/>
          <p:cNvSpPr/>
          <p:nvPr/>
        </p:nvSpPr>
        <p:spPr>
          <a:xfrm>
            <a:off x="6091401" y="4049805"/>
            <a:ext cx="374429" cy="32692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lowchart: Connector 13"/>
          <p:cNvSpPr/>
          <p:nvPr/>
        </p:nvSpPr>
        <p:spPr>
          <a:xfrm>
            <a:off x="6091401" y="4500972"/>
            <a:ext cx="374429" cy="32692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lowchart: Connector 14"/>
          <p:cNvSpPr/>
          <p:nvPr/>
        </p:nvSpPr>
        <p:spPr>
          <a:xfrm>
            <a:off x="6265005" y="3644869"/>
            <a:ext cx="46550" cy="4613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lowchart: Connector 15"/>
          <p:cNvSpPr/>
          <p:nvPr/>
        </p:nvSpPr>
        <p:spPr>
          <a:xfrm>
            <a:off x="6262683" y="3757643"/>
            <a:ext cx="46550" cy="4774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Connector 16"/>
          <p:cNvSpPr/>
          <p:nvPr/>
        </p:nvSpPr>
        <p:spPr>
          <a:xfrm>
            <a:off x="6265004" y="3872021"/>
            <a:ext cx="46550" cy="4613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lowchart: Connector 24"/>
          <p:cNvSpPr/>
          <p:nvPr/>
        </p:nvSpPr>
        <p:spPr>
          <a:xfrm>
            <a:off x="6091401" y="2282959"/>
            <a:ext cx="374429" cy="32692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lowchart: Connector 25"/>
          <p:cNvSpPr/>
          <p:nvPr/>
        </p:nvSpPr>
        <p:spPr>
          <a:xfrm>
            <a:off x="6101667" y="4952139"/>
            <a:ext cx="374429" cy="32692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lowchart: Connector 26"/>
          <p:cNvSpPr/>
          <p:nvPr/>
        </p:nvSpPr>
        <p:spPr>
          <a:xfrm>
            <a:off x="6078808" y="5508137"/>
            <a:ext cx="374429" cy="326926"/>
          </a:xfrm>
          <a:prstGeom prst="flowChartConnector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Flowchart: Connector 27"/>
          <p:cNvSpPr/>
          <p:nvPr/>
        </p:nvSpPr>
        <p:spPr>
          <a:xfrm>
            <a:off x="6089074" y="5959304"/>
            <a:ext cx="374429" cy="326926"/>
          </a:xfrm>
          <a:prstGeom prst="flowChartConnector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lowchart: Connector 28"/>
          <p:cNvSpPr/>
          <p:nvPr/>
        </p:nvSpPr>
        <p:spPr>
          <a:xfrm>
            <a:off x="7564601" y="3144469"/>
            <a:ext cx="374429" cy="32692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Flowchart: Connector 29"/>
          <p:cNvSpPr/>
          <p:nvPr/>
        </p:nvSpPr>
        <p:spPr>
          <a:xfrm>
            <a:off x="7564601" y="3595636"/>
            <a:ext cx="374429" cy="32692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lowchart: Connector 30"/>
          <p:cNvSpPr/>
          <p:nvPr/>
        </p:nvSpPr>
        <p:spPr>
          <a:xfrm>
            <a:off x="7564601" y="4480560"/>
            <a:ext cx="374429" cy="32692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lowchart: Connector 31"/>
          <p:cNvSpPr/>
          <p:nvPr/>
        </p:nvSpPr>
        <p:spPr>
          <a:xfrm>
            <a:off x="7564601" y="4931727"/>
            <a:ext cx="374429" cy="32692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lowchart: Connector 32"/>
          <p:cNvSpPr/>
          <p:nvPr/>
        </p:nvSpPr>
        <p:spPr>
          <a:xfrm>
            <a:off x="7738205" y="4075624"/>
            <a:ext cx="46550" cy="4613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lowchart: Connector 33"/>
          <p:cNvSpPr/>
          <p:nvPr/>
        </p:nvSpPr>
        <p:spPr>
          <a:xfrm>
            <a:off x="7735883" y="4188398"/>
            <a:ext cx="46550" cy="4774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lowchart: Connector 34"/>
          <p:cNvSpPr/>
          <p:nvPr/>
        </p:nvSpPr>
        <p:spPr>
          <a:xfrm>
            <a:off x="7738204" y="4302776"/>
            <a:ext cx="46550" cy="4613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lowchart: Connector 35"/>
          <p:cNvSpPr/>
          <p:nvPr/>
        </p:nvSpPr>
        <p:spPr>
          <a:xfrm>
            <a:off x="7564601" y="2713714"/>
            <a:ext cx="374429" cy="32692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lowchart: Connector 36"/>
          <p:cNvSpPr/>
          <p:nvPr/>
        </p:nvSpPr>
        <p:spPr>
          <a:xfrm>
            <a:off x="7574867" y="5382894"/>
            <a:ext cx="374429" cy="32692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lowchart: Connector 44"/>
          <p:cNvSpPr/>
          <p:nvPr/>
        </p:nvSpPr>
        <p:spPr>
          <a:xfrm>
            <a:off x="8579020" y="3618246"/>
            <a:ext cx="374429" cy="32692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lowchart: Connector 45"/>
          <p:cNvSpPr/>
          <p:nvPr/>
        </p:nvSpPr>
        <p:spPr>
          <a:xfrm>
            <a:off x="8579020" y="4503170"/>
            <a:ext cx="374429" cy="32692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lowchart: Connector 47"/>
          <p:cNvSpPr/>
          <p:nvPr/>
        </p:nvSpPr>
        <p:spPr>
          <a:xfrm>
            <a:off x="8752624" y="4098234"/>
            <a:ext cx="46550" cy="4613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lowchart: Connector 48"/>
          <p:cNvSpPr/>
          <p:nvPr/>
        </p:nvSpPr>
        <p:spPr>
          <a:xfrm>
            <a:off x="8750302" y="4211008"/>
            <a:ext cx="46550" cy="47748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lowchart: Connector 49"/>
          <p:cNvSpPr/>
          <p:nvPr/>
        </p:nvSpPr>
        <p:spPr>
          <a:xfrm>
            <a:off x="8752623" y="4325386"/>
            <a:ext cx="46550" cy="4613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lowchart: Connector 50"/>
          <p:cNvSpPr/>
          <p:nvPr/>
        </p:nvSpPr>
        <p:spPr>
          <a:xfrm>
            <a:off x="9511087" y="3902622"/>
            <a:ext cx="631062" cy="624961"/>
          </a:xfrm>
          <a:prstGeom prst="flowChartConnector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Left Brace 51"/>
          <p:cNvSpPr/>
          <p:nvPr/>
        </p:nvSpPr>
        <p:spPr>
          <a:xfrm>
            <a:off x="4193543" y="2724617"/>
            <a:ext cx="293096" cy="2130248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Left Brace 52"/>
          <p:cNvSpPr/>
          <p:nvPr/>
        </p:nvSpPr>
        <p:spPr>
          <a:xfrm>
            <a:off x="5096455" y="5508137"/>
            <a:ext cx="236950" cy="782148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Arrow Connector 54"/>
          <p:cNvCxnSpPr/>
          <p:nvPr/>
        </p:nvCxnSpPr>
        <p:spPr>
          <a:xfrm>
            <a:off x="4547486" y="2875721"/>
            <a:ext cx="36846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4547486" y="3306476"/>
            <a:ext cx="36846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4547486" y="4211008"/>
            <a:ext cx="36846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>
            <a:off x="4547486" y="4641763"/>
            <a:ext cx="36846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5495753" y="5666630"/>
            <a:ext cx="36846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5495753" y="6097385"/>
            <a:ext cx="368469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 rot="16200000">
            <a:off x="3216024" y="3552703"/>
            <a:ext cx="1654546" cy="3133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Categorical features</a:t>
            </a:r>
            <a:endParaRPr lang="en-US" sz="1400" dirty="0"/>
          </a:p>
        </p:txBody>
      </p:sp>
      <p:sp>
        <p:nvSpPr>
          <p:cNvPr id="62" name="TextBox 61"/>
          <p:cNvSpPr txBox="1"/>
          <p:nvPr/>
        </p:nvSpPr>
        <p:spPr>
          <a:xfrm rot="16200000">
            <a:off x="4118555" y="5611029"/>
            <a:ext cx="1675379" cy="313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Continuous features</a:t>
            </a:r>
            <a:endParaRPr lang="en-US" sz="1400" dirty="0"/>
          </a:p>
        </p:txBody>
      </p:sp>
      <p:sp>
        <p:nvSpPr>
          <p:cNvPr id="63" name="Rounded Rectangle 62"/>
          <p:cNvSpPr/>
          <p:nvPr/>
        </p:nvSpPr>
        <p:spPr>
          <a:xfrm>
            <a:off x="4747273" y="1907461"/>
            <a:ext cx="948002" cy="40857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Embedding layer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64" name="Straight Arrow Connector 63"/>
          <p:cNvCxnSpPr>
            <a:endCxn id="25" idx="2"/>
          </p:cNvCxnSpPr>
          <p:nvPr/>
        </p:nvCxnSpPr>
        <p:spPr>
          <a:xfrm flipV="1">
            <a:off x="5409283" y="2446422"/>
            <a:ext cx="682118" cy="4430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4" idx="6"/>
            <a:endCxn id="11" idx="2"/>
          </p:cNvCxnSpPr>
          <p:nvPr/>
        </p:nvCxnSpPr>
        <p:spPr>
          <a:xfrm>
            <a:off x="5415963" y="2877177"/>
            <a:ext cx="6754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4" idx="6"/>
            <a:endCxn id="12" idx="2"/>
          </p:cNvCxnSpPr>
          <p:nvPr/>
        </p:nvCxnSpPr>
        <p:spPr>
          <a:xfrm>
            <a:off x="5415963" y="2877177"/>
            <a:ext cx="675438" cy="4511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>
            <a:stCxn id="4" idx="6"/>
            <a:endCxn id="13" idx="2"/>
          </p:cNvCxnSpPr>
          <p:nvPr/>
        </p:nvCxnSpPr>
        <p:spPr>
          <a:xfrm>
            <a:off x="5415963" y="2877177"/>
            <a:ext cx="675438" cy="1336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4" idx="6"/>
            <a:endCxn id="14" idx="2"/>
          </p:cNvCxnSpPr>
          <p:nvPr/>
        </p:nvCxnSpPr>
        <p:spPr>
          <a:xfrm>
            <a:off x="5415963" y="2877177"/>
            <a:ext cx="675438" cy="1787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5" idx="6"/>
            <a:endCxn id="25" idx="2"/>
          </p:cNvCxnSpPr>
          <p:nvPr/>
        </p:nvCxnSpPr>
        <p:spPr>
          <a:xfrm flipV="1">
            <a:off x="5415963" y="2446422"/>
            <a:ext cx="675438" cy="881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5" idx="6"/>
          </p:cNvCxnSpPr>
          <p:nvPr/>
        </p:nvCxnSpPr>
        <p:spPr>
          <a:xfrm flipV="1">
            <a:off x="5415963" y="2875720"/>
            <a:ext cx="675439" cy="4526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5" idx="6"/>
            <a:endCxn id="12" idx="2"/>
          </p:cNvCxnSpPr>
          <p:nvPr/>
        </p:nvCxnSpPr>
        <p:spPr>
          <a:xfrm>
            <a:off x="5415963" y="3328344"/>
            <a:ext cx="6754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5" idx="6"/>
            <a:endCxn id="13" idx="2"/>
          </p:cNvCxnSpPr>
          <p:nvPr/>
        </p:nvCxnSpPr>
        <p:spPr>
          <a:xfrm>
            <a:off x="5415963" y="3328344"/>
            <a:ext cx="675438" cy="8849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>
            <a:stCxn id="5" idx="6"/>
            <a:endCxn id="26" idx="2"/>
          </p:cNvCxnSpPr>
          <p:nvPr/>
        </p:nvCxnSpPr>
        <p:spPr>
          <a:xfrm>
            <a:off x="5415963" y="3328344"/>
            <a:ext cx="685704" cy="1787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>
            <a:stCxn id="6" idx="6"/>
            <a:endCxn id="13" idx="2"/>
          </p:cNvCxnSpPr>
          <p:nvPr/>
        </p:nvCxnSpPr>
        <p:spPr>
          <a:xfrm>
            <a:off x="5415963" y="4213268"/>
            <a:ext cx="6754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>
            <a:stCxn id="6" idx="6"/>
            <a:endCxn id="14" idx="2"/>
          </p:cNvCxnSpPr>
          <p:nvPr/>
        </p:nvCxnSpPr>
        <p:spPr>
          <a:xfrm>
            <a:off x="5415963" y="4213268"/>
            <a:ext cx="675438" cy="4511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>
            <a:stCxn id="7" idx="6"/>
            <a:endCxn id="26" idx="2"/>
          </p:cNvCxnSpPr>
          <p:nvPr/>
        </p:nvCxnSpPr>
        <p:spPr>
          <a:xfrm>
            <a:off x="5415963" y="4664435"/>
            <a:ext cx="685704" cy="4511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>
            <a:stCxn id="6" idx="6"/>
            <a:endCxn id="12" idx="2"/>
          </p:cNvCxnSpPr>
          <p:nvPr/>
        </p:nvCxnSpPr>
        <p:spPr>
          <a:xfrm flipV="1">
            <a:off x="5415963" y="3328344"/>
            <a:ext cx="675438" cy="8849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>
            <a:stCxn id="6" idx="6"/>
            <a:endCxn id="11" idx="2"/>
          </p:cNvCxnSpPr>
          <p:nvPr/>
        </p:nvCxnSpPr>
        <p:spPr>
          <a:xfrm flipV="1">
            <a:off x="5415963" y="2877177"/>
            <a:ext cx="675438" cy="1336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>
            <a:stCxn id="6" idx="6"/>
            <a:endCxn id="25" idx="2"/>
          </p:cNvCxnSpPr>
          <p:nvPr/>
        </p:nvCxnSpPr>
        <p:spPr>
          <a:xfrm flipV="1">
            <a:off x="5415963" y="2446422"/>
            <a:ext cx="675438" cy="17668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Arrow Connector 116"/>
          <p:cNvCxnSpPr>
            <a:stCxn id="6" idx="6"/>
          </p:cNvCxnSpPr>
          <p:nvPr/>
        </p:nvCxnSpPr>
        <p:spPr>
          <a:xfrm>
            <a:off x="5415963" y="4213268"/>
            <a:ext cx="838105" cy="10532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>
            <a:stCxn id="7" idx="6"/>
            <a:endCxn id="14" idx="2"/>
          </p:cNvCxnSpPr>
          <p:nvPr/>
        </p:nvCxnSpPr>
        <p:spPr>
          <a:xfrm>
            <a:off x="5415963" y="4664435"/>
            <a:ext cx="6754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>
            <a:stCxn id="7" idx="6"/>
            <a:endCxn id="13" idx="2"/>
          </p:cNvCxnSpPr>
          <p:nvPr/>
        </p:nvCxnSpPr>
        <p:spPr>
          <a:xfrm flipV="1">
            <a:off x="5415963" y="4213268"/>
            <a:ext cx="675438" cy="4511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stCxn id="7" idx="6"/>
            <a:endCxn id="12" idx="2"/>
          </p:cNvCxnSpPr>
          <p:nvPr/>
        </p:nvCxnSpPr>
        <p:spPr>
          <a:xfrm flipV="1">
            <a:off x="5415963" y="3328344"/>
            <a:ext cx="675438" cy="13360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>
            <a:stCxn id="7" idx="6"/>
            <a:endCxn id="11" idx="2"/>
          </p:cNvCxnSpPr>
          <p:nvPr/>
        </p:nvCxnSpPr>
        <p:spPr>
          <a:xfrm flipV="1">
            <a:off x="5415963" y="2877177"/>
            <a:ext cx="675438" cy="17872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Arrow Connector 133"/>
          <p:cNvCxnSpPr>
            <a:stCxn id="7" idx="6"/>
            <a:endCxn id="25" idx="2"/>
          </p:cNvCxnSpPr>
          <p:nvPr/>
        </p:nvCxnSpPr>
        <p:spPr>
          <a:xfrm flipV="1">
            <a:off x="5415963" y="2446422"/>
            <a:ext cx="675438" cy="2218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Left Brace 140"/>
          <p:cNvSpPr/>
          <p:nvPr/>
        </p:nvSpPr>
        <p:spPr>
          <a:xfrm rot="10800000">
            <a:off x="6791318" y="2282959"/>
            <a:ext cx="293096" cy="4006610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142" name="Rounded Rectangle 141"/>
          <p:cNvSpPr/>
          <p:nvPr/>
        </p:nvSpPr>
        <p:spPr>
          <a:xfrm>
            <a:off x="6027674" y="1780307"/>
            <a:ext cx="1241099" cy="40857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Flatten and concat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4" name="Rounded Rectangle 143"/>
          <p:cNvSpPr/>
          <p:nvPr/>
        </p:nvSpPr>
        <p:spPr>
          <a:xfrm>
            <a:off x="7362339" y="2152028"/>
            <a:ext cx="1596760" cy="40857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‘4’ Hidden layers with dropouts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46" name="Rounded Rectangle 145"/>
          <p:cNvSpPr/>
          <p:nvPr/>
        </p:nvSpPr>
        <p:spPr>
          <a:xfrm>
            <a:off x="9267783" y="3400029"/>
            <a:ext cx="1268475" cy="40857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Linear activated Output layer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147" name="Straight Arrow Connector 146"/>
          <p:cNvCxnSpPr>
            <a:endCxn id="45" idx="2"/>
          </p:cNvCxnSpPr>
          <p:nvPr/>
        </p:nvCxnSpPr>
        <p:spPr>
          <a:xfrm>
            <a:off x="7924118" y="2882115"/>
            <a:ext cx="654902" cy="8995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>
            <a:stCxn id="29" idx="6"/>
            <a:endCxn id="46" idx="2"/>
          </p:cNvCxnSpPr>
          <p:nvPr/>
        </p:nvCxnSpPr>
        <p:spPr>
          <a:xfrm>
            <a:off x="7939030" y="3307932"/>
            <a:ext cx="639990" cy="1358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Arrow Connector 151"/>
          <p:cNvCxnSpPr>
            <a:stCxn id="36" idx="6"/>
            <a:endCxn id="46" idx="2"/>
          </p:cNvCxnSpPr>
          <p:nvPr/>
        </p:nvCxnSpPr>
        <p:spPr>
          <a:xfrm>
            <a:off x="7939030" y="2877177"/>
            <a:ext cx="639990" cy="17894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>
            <a:stCxn id="29" idx="6"/>
            <a:endCxn id="45" idx="2"/>
          </p:cNvCxnSpPr>
          <p:nvPr/>
        </p:nvCxnSpPr>
        <p:spPr>
          <a:xfrm>
            <a:off x="7939030" y="3307932"/>
            <a:ext cx="639990" cy="473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>
            <a:stCxn id="30" idx="6"/>
            <a:endCxn id="45" idx="2"/>
          </p:cNvCxnSpPr>
          <p:nvPr/>
        </p:nvCxnSpPr>
        <p:spPr>
          <a:xfrm>
            <a:off x="7939030" y="3759099"/>
            <a:ext cx="639990" cy="22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>
            <a:stCxn id="30" idx="6"/>
            <a:endCxn id="46" idx="2"/>
          </p:cNvCxnSpPr>
          <p:nvPr/>
        </p:nvCxnSpPr>
        <p:spPr>
          <a:xfrm>
            <a:off x="7939030" y="3759099"/>
            <a:ext cx="639990" cy="9075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Arrow Connector 163"/>
          <p:cNvCxnSpPr>
            <a:stCxn id="31" idx="6"/>
            <a:endCxn id="45" idx="2"/>
          </p:cNvCxnSpPr>
          <p:nvPr/>
        </p:nvCxnSpPr>
        <p:spPr>
          <a:xfrm flipV="1">
            <a:off x="7939030" y="3781709"/>
            <a:ext cx="639990" cy="8623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/>
          <p:cNvCxnSpPr>
            <a:stCxn id="31" idx="6"/>
            <a:endCxn id="46" idx="2"/>
          </p:cNvCxnSpPr>
          <p:nvPr/>
        </p:nvCxnSpPr>
        <p:spPr>
          <a:xfrm>
            <a:off x="7939030" y="4644023"/>
            <a:ext cx="639990" cy="226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/>
          <p:cNvCxnSpPr>
            <a:stCxn id="32" idx="6"/>
            <a:endCxn id="45" idx="2"/>
          </p:cNvCxnSpPr>
          <p:nvPr/>
        </p:nvCxnSpPr>
        <p:spPr>
          <a:xfrm flipV="1">
            <a:off x="7939030" y="3781709"/>
            <a:ext cx="639990" cy="13134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/>
          <p:cNvCxnSpPr>
            <a:stCxn id="32" idx="6"/>
            <a:endCxn id="46" idx="2"/>
          </p:cNvCxnSpPr>
          <p:nvPr/>
        </p:nvCxnSpPr>
        <p:spPr>
          <a:xfrm flipV="1">
            <a:off x="7939030" y="4666633"/>
            <a:ext cx="639990" cy="4285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/>
          <p:cNvCxnSpPr>
            <a:stCxn id="37" idx="6"/>
            <a:endCxn id="45" idx="2"/>
          </p:cNvCxnSpPr>
          <p:nvPr/>
        </p:nvCxnSpPr>
        <p:spPr>
          <a:xfrm flipV="1">
            <a:off x="7949296" y="3781709"/>
            <a:ext cx="629724" cy="17646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Straight Arrow Connector 178"/>
          <p:cNvCxnSpPr>
            <a:stCxn id="37" idx="6"/>
            <a:endCxn id="46" idx="2"/>
          </p:cNvCxnSpPr>
          <p:nvPr/>
        </p:nvCxnSpPr>
        <p:spPr>
          <a:xfrm flipV="1">
            <a:off x="7949296" y="4666633"/>
            <a:ext cx="629724" cy="8797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Arrow Connector 182"/>
          <p:cNvCxnSpPr>
            <a:stCxn id="45" idx="6"/>
            <a:endCxn id="51" idx="2"/>
          </p:cNvCxnSpPr>
          <p:nvPr/>
        </p:nvCxnSpPr>
        <p:spPr>
          <a:xfrm>
            <a:off x="8953449" y="3781709"/>
            <a:ext cx="557638" cy="4333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/>
          <p:cNvCxnSpPr>
            <a:stCxn id="46" idx="6"/>
            <a:endCxn id="51" idx="2"/>
          </p:cNvCxnSpPr>
          <p:nvPr/>
        </p:nvCxnSpPr>
        <p:spPr>
          <a:xfrm flipV="1">
            <a:off x="8953449" y="4215103"/>
            <a:ext cx="557638" cy="4515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/>
          <p:cNvCxnSpPr>
            <a:stCxn id="51" idx="6"/>
          </p:cNvCxnSpPr>
          <p:nvPr/>
        </p:nvCxnSpPr>
        <p:spPr>
          <a:xfrm>
            <a:off x="10142149" y="4215103"/>
            <a:ext cx="371475" cy="541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TextBox 192"/>
          <p:cNvSpPr txBox="1"/>
          <p:nvPr/>
        </p:nvSpPr>
        <p:spPr>
          <a:xfrm>
            <a:off x="10291364" y="4041165"/>
            <a:ext cx="1276534" cy="527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Predicted measurement</a:t>
            </a:r>
            <a:endParaRPr lang="en-US" sz="1400" dirty="0"/>
          </a:p>
        </p:txBody>
      </p:sp>
      <p:sp>
        <p:nvSpPr>
          <p:cNvPr id="92" name="Rectangle 91"/>
          <p:cNvSpPr/>
          <p:nvPr/>
        </p:nvSpPr>
        <p:spPr>
          <a:xfrm>
            <a:off x="5072411" y="1154390"/>
            <a:ext cx="972618" cy="403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/>
              <a:t>Stage </a:t>
            </a:r>
            <a:r>
              <a:rPr lang="en-US" sz="2000" b="1" dirty="0" smtClean="0"/>
              <a:t>2</a:t>
            </a:r>
            <a:endParaRPr lang="en-US" sz="2000" b="1" dirty="0"/>
          </a:p>
        </p:txBody>
      </p:sp>
      <p:sp>
        <p:nvSpPr>
          <p:cNvPr id="93" name="TextBox 92"/>
          <p:cNvSpPr txBox="1"/>
          <p:nvPr/>
        </p:nvSpPr>
        <p:spPr>
          <a:xfrm>
            <a:off x="4071951" y="4768110"/>
            <a:ext cx="659716" cy="310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(16x1)</a:t>
            </a:r>
            <a:endParaRPr lang="en-US" sz="1400" dirty="0"/>
          </a:p>
        </p:txBody>
      </p:sp>
      <p:sp>
        <p:nvSpPr>
          <p:cNvPr id="94" name="TextBox 93"/>
          <p:cNvSpPr txBox="1"/>
          <p:nvPr/>
        </p:nvSpPr>
        <p:spPr>
          <a:xfrm>
            <a:off x="4818407" y="2291625"/>
            <a:ext cx="781785" cy="310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(16x50)</a:t>
            </a:r>
            <a:endParaRPr lang="en-US" sz="1400" dirty="0"/>
          </a:p>
        </p:txBody>
      </p:sp>
      <p:sp>
        <p:nvSpPr>
          <p:cNvPr id="95" name="TextBox 94"/>
          <p:cNvSpPr txBox="1"/>
          <p:nvPr/>
        </p:nvSpPr>
        <p:spPr>
          <a:xfrm>
            <a:off x="5353138" y="6225981"/>
            <a:ext cx="1113283" cy="310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(1x1) + (2x8)</a:t>
            </a:r>
            <a:endParaRPr lang="en-US" sz="1400" dirty="0"/>
          </a:p>
        </p:txBody>
      </p:sp>
      <p:sp>
        <p:nvSpPr>
          <p:cNvPr id="97" name="TextBox 96"/>
          <p:cNvSpPr txBox="1"/>
          <p:nvPr/>
        </p:nvSpPr>
        <p:spPr>
          <a:xfrm>
            <a:off x="6888872" y="6011701"/>
            <a:ext cx="862399" cy="310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(1x817)</a:t>
            </a:r>
            <a:endParaRPr lang="en-US" sz="1400" dirty="0"/>
          </a:p>
        </p:txBody>
      </p:sp>
      <p:sp>
        <p:nvSpPr>
          <p:cNvPr id="98" name="TextBox 97"/>
          <p:cNvSpPr txBox="1"/>
          <p:nvPr/>
        </p:nvSpPr>
        <p:spPr>
          <a:xfrm>
            <a:off x="7423943" y="5666630"/>
            <a:ext cx="781061" cy="310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(1x512)</a:t>
            </a:r>
            <a:endParaRPr lang="en-US" sz="1400" dirty="0"/>
          </a:p>
        </p:txBody>
      </p:sp>
      <p:sp>
        <p:nvSpPr>
          <p:cNvPr id="101" name="TextBox 100"/>
          <p:cNvSpPr txBox="1"/>
          <p:nvPr/>
        </p:nvSpPr>
        <p:spPr>
          <a:xfrm>
            <a:off x="9542865" y="4480560"/>
            <a:ext cx="684147" cy="310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(1x64)</a:t>
            </a:r>
            <a:endParaRPr lang="en-US" sz="1400" dirty="0"/>
          </a:p>
        </p:txBody>
      </p:sp>
      <p:sp>
        <p:nvSpPr>
          <p:cNvPr id="104" name="Rounded Rectangle 103"/>
          <p:cNvSpPr/>
          <p:nvPr/>
        </p:nvSpPr>
        <p:spPr>
          <a:xfrm>
            <a:off x="9198505" y="1277326"/>
            <a:ext cx="2658282" cy="760857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Activation: </a:t>
            </a:r>
            <a:r>
              <a:rPr lang="en-US" sz="1400" b="1" dirty="0">
                <a:solidFill>
                  <a:schemeClr val="tx1"/>
                </a:solidFill>
              </a:rPr>
              <a:t>R</a:t>
            </a:r>
            <a:r>
              <a:rPr lang="en-US" sz="1400" b="1" dirty="0" smtClean="0">
                <a:solidFill>
                  <a:schemeClr val="tx1"/>
                </a:solidFill>
              </a:rPr>
              <a:t>elu (Hidden layers)</a:t>
            </a:r>
          </a:p>
          <a:p>
            <a:r>
              <a:rPr lang="en-US" sz="1400" b="1" dirty="0" smtClean="0">
                <a:solidFill>
                  <a:schemeClr val="tx1"/>
                </a:solidFill>
              </a:rPr>
              <a:t>                     Linear (O/P layer)</a:t>
            </a:r>
          </a:p>
          <a:p>
            <a:r>
              <a:rPr lang="en-US" sz="1400" b="1" dirty="0" smtClean="0">
                <a:solidFill>
                  <a:schemeClr val="tx1"/>
                </a:solidFill>
              </a:rPr>
              <a:t>Dropouts used. 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05" name="Moon 104"/>
          <p:cNvSpPr/>
          <p:nvPr/>
        </p:nvSpPr>
        <p:spPr>
          <a:xfrm rot="7238043" flipH="1">
            <a:off x="2657478" y="2539838"/>
            <a:ext cx="676301" cy="1592037"/>
          </a:xfrm>
          <a:prstGeom prst="mo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ight Triangle 105"/>
          <p:cNvSpPr/>
          <p:nvPr/>
        </p:nvSpPr>
        <p:spPr>
          <a:xfrm rot="13417039">
            <a:off x="2965530" y="3103220"/>
            <a:ext cx="737302" cy="799581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235" y="1733477"/>
            <a:ext cx="1730333" cy="25919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32616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45" grpId="0" animBg="1"/>
      <p:bldP spid="46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61" grpId="0"/>
      <p:bldP spid="62" grpId="0"/>
      <p:bldP spid="63" grpId="0" animBg="1"/>
      <p:bldP spid="141" grpId="0" animBg="1"/>
      <p:bldP spid="142" grpId="0" animBg="1"/>
      <p:bldP spid="144" grpId="0" animBg="1"/>
      <p:bldP spid="146" grpId="0" animBg="1"/>
      <p:bldP spid="193" grpId="0"/>
      <p:bldP spid="92" grpId="0"/>
      <p:bldP spid="93" grpId="0"/>
      <p:bldP spid="94" grpId="0"/>
      <p:bldP spid="95" grpId="0"/>
      <p:bldP spid="97" grpId="0"/>
      <p:bldP spid="98" grpId="0"/>
      <p:bldP spid="101" grpId="0"/>
      <p:bldP spid="104" grpId="0" animBg="1"/>
      <p:bldP spid="105" grpId="0" animBg="1"/>
      <p:bldP spid="10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00941"/>
          </a:xfrm>
        </p:spPr>
        <p:txBody>
          <a:bodyPr>
            <a:noAutofit/>
          </a:bodyPr>
          <a:lstStyle/>
          <a:p>
            <a:r>
              <a:rPr lang="en-US" sz="3200" dirty="0" smtClean="0"/>
              <a:t>Features and embedding</a:t>
            </a:r>
            <a:endParaRPr lang="en-US" sz="3200" dirty="0"/>
          </a:p>
        </p:txBody>
      </p:sp>
      <p:sp>
        <p:nvSpPr>
          <p:cNvPr id="6" name="Rectangle 5"/>
          <p:cNvSpPr/>
          <p:nvPr/>
        </p:nvSpPr>
        <p:spPr>
          <a:xfrm>
            <a:off x="538346" y="988291"/>
            <a:ext cx="11267858" cy="571214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7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9102420"/>
              </p:ext>
            </p:extLst>
          </p:nvPr>
        </p:nvGraphicFramePr>
        <p:xfrm>
          <a:off x="1881191" y="1969807"/>
          <a:ext cx="898770" cy="1950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8770"/>
              </a:tblGrid>
              <a:tr h="20832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Topology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0832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Cell type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0832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Height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0832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. 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0832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. . .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0832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Cell name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0832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Pin name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0832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Related pin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251504"/>
              </p:ext>
            </p:extLst>
          </p:nvPr>
        </p:nvGraphicFramePr>
        <p:xfrm>
          <a:off x="3823390" y="5209668"/>
          <a:ext cx="898772" cy="487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8772"/>
              </a:tblGrid>
              <a:tr h="20832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Slope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0832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load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0936549"/>
              </p:ext>
            </p:extLst>
          </p:nvPr>
        </p:nvGraphicFramePr>
        <p:xfrm>
          <a:off x="3355081" y="1921039"/>
          <a:ext cx="2082800" cy="2048256"/>
        </p:xfrm>
        <a:graphic>
          <a:graphicData uri="http://schemas.openxmlformats.org/drawingml/2006/table">
            <a:tbl>
              <a:tblPr firstRow="1" bandRow="1">
                <a:effectLst>
                  <a:outerShdw blurRad="101600" dist="152400" dir="19200000" algn="bl" rotWithShape="0">
                    <a:prstClr val="black"/>
                  </a:outerShdw>
                </a:effectLst>
                <a:tableStyleId>{5940675A-B579-460E-94D1-54222C63F5DA}</a:tableStyleId>
              </a:tblPr>
              <a:tblGrid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  <a:gridCol w="208280"/>
              </a:tblGrid>
              <a:tr h="292608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</a:tr>
              <a:tr h="292608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</a:tr>
              <a:tr h="292608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292608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292608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292608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  <a:tr h="292608"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Left Brace 12"/>
          <p:cNvSpPr/>
          <p:nvPr/>
        </p:nvSpPr>
        <p:spPr>
          <a:xfrm rot="10800000">
            <a:off x="2924525" y="1921039"/>
            <a:ext cx="329873" cy="2048256"/>
          </a:xfrm>
          <a:prstGeom prst="lef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220024"/>
              </p:ext>
            </p:extLst>
          </p:nvPr>
        </p:nvGraphicFramePr>
        <p:xfrm>
          <a:off x="6285846" y="1596307"/>
          <a:ext cx="283810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3810"/>
              </a:tblGrid>
              <a:tr h="19613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613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613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613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613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613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613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613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3619237"/>
              </p:ext>
            </p:extLst>
          </p:nvPr>
        </p:nvGraphicFramePr>
        <p:xfrm>
          <a:off x="6290813" y="3810554"/>
          <a:ext cx="283810" cy="2057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3810"/>
              </a:tblGrid>
              <a:tr h="19613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613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613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613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613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613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613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6130">
                <a:tc>
                  <a:txBody>
                    <a:bodyPr/>
                    <a:lstStyle/>
                    <a:p>
                      <a:endParaRPr lang="en-US" sz="90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196130">
                <a:tc>
                  <a:txBody>
                    <a:bodyPr/>
                    <a:lstStyle/>
                    <a:p>
                      <a:endParaRPr lang="en-US" sz="9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8267" y="3444011"/>
            <a:ext cx="164612" cy="329224"/>
          </a:xfrm>
          <a:prstGeom prst="rect">
            <a:avLst/>
          </a:prstGeom>
        </p:spPr>
      </p:pic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8216664"/>
              </p:ext>
            </p:extLst>
          </p:nvPr>
        </p:nvGraphicFramePr>
        <p:xfrm>
          <a:off x="5176266" y="4581696"/>
          <a:ext cx="20828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/>
              </a:tblGrid>
              <a:tr h="130668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30668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30668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30668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625687"/>
              </p:ext>
            </p:extLst>
          </p:nvPr>
        </p:nvGraphicFramePr>
        <p:xfrm>
          <a:off x="3792829" y="4300385"/>
          <a:ext cx="898772" cy="24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8772"/>
              </a:tblGrid>
              <a:tr h="20832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Cell area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5" name="Left Brace 24"/>
          <p:cNvSpPr/>
          <p:nvPr/>
        </p:nvSpPr>
        <p:spPr>
          <a:xfrm>
            <a:off x="4831187" y="4698645"/>
            <a:ext cx="256735" cy="1509727"/>
          </a:xfrm>
          <a:prstGeom prst="lef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>
            <a:stCxn id="21" idx="3"/>
          </p:cNvCxnSpPr>
          <p:nvPr/>
        </p:nvCxnSpPr>
        <p:spPr>
          <a:xfrm flipV="1">
            <a:off x="4691601" y="4411956"/>
            <a:ext cx="460997" cy="103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ight Arrow 84"/>
          <p:cNvSpPr/>
          <p:nvPr/>
        </p:nvSpPr>
        <p:spPr>
          <a:xfrm>
            <a:off x="5445433" y="5701324"/>
            <a:ext cx="774004" cy="3863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ight Arrow 85"/>
          <p:cNvSpPr/>
          <p:nvPr/>
        </p:nvSpPr>
        <p:spPr>
          <a:xfrm>
            <a:off x="5627639" y="2724951"/>
            <a:ext cx="584278" cy="137286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ight Arrow 87"/>
          <p:cNvSpPr/>
          <p:nvPr/>
        </p:nvSpPr>
        <p:spPr>
          <a:xfrm>
            <a:off x="6825321" y="3324722"/>
            <a:ext cx="459702" cy="64457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ounded Rectangle 89"/>
          <p:cNvSpPr/>
          <p:nvPr/>
        </p:nvSpPr>
        <p:spPr>
          <a:xfrm>
            <a:off x="3580222" y="1483256"/>
            <a:ext cx="1632518" cy="296703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Embedding layer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92" name="Rounded Rectangle 91"/>
          <p:cNvSpPr/>
          <p:nvPr/>
        </p:nvSpPr>
        <p:spPr>
          <a:xfrm>
            <a:off x="5681641" y="1228154"/>
            <a:ext cx="1514290" cy="31856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Flatten and concat</a:t>
            </a:r>
            <a:endParaRPr lang="en-US" sz="1200" dirty="0">
              <a:solidFill>
                <a:schemeClr val="tx1"/>
              </a:solidFill>
            </a:endParaRPr>
          </a:p>
        </p:txBody>
      </p:sp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3769444"/>
              </p:ext>
            </p:extLst>
          </p:nvPr>
        </p:nvGraphicFramePr>
        <p:xfrm>
          <a:off x="5180031" y="5395715"/>
          <a:ext cx="208280" cy="82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/>
              </a:tblGrid>
              <a:tr h="130668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30668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306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600" dirty="0" smtClean="0"/>
                    </a:p>
                    <a:p>
                      <a:endParaRPr lang="en-US" sz="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130668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327868"/>
              </p:ext>
            </p:extLst>
          </p:nvPr>
        </p:nvGraphicFramePr>
        <p:xfrm>
          <a:off x="5171072" y="4300385"/>
          <a:ext cx="208280" cy="182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80"/>
              </a:tblGrid>
              <a:tr h="130668">
                <a:tc>
                  <a:txBody>
                    <a:bodyPr/>
                    <a:lstStyle/>
                    <a:p>
                      <a:endParaRPr lang="en-US" sz="600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7410498" y="3089189"/>
            <a:ext cx="864973" cy="127473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NN</a:t>
            </a:r>
            <a:endParaRPr lang="en-US" sz="2800" dirty="0"/>
          </a:p>
        </p:txBody>
      </p:sp>
      <p:sp>
        <p:nvSpPr>
          <p:cNvPr id="30" name="Rounded Rectangle 29"/>
          <p:cNvSpPr/>
          <p:nvPr/>
        </p:nvSpPr>
        <p:spPr>
          <a:xfrm>
            <a:off x="8527461" y="1483257"/>
            <a:ext cx="3095164" cy="490821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E</a:t>
            </a:r>
            <a:r>
              <a:rPr lang="en-US" sz="1400" dirty="0" smtClean="0">
                <a:solidFill>
                  <a:schemeClr val="tx1"/>
                </a:solidFill>
              </a:rPr>
              <a:t>mbedding layer greatly </a:t>
            </a:r>
            <a:r>
              <a:rPr lang="en-US" sz="1400" dirty="0">
                <a:solidFill>
                  <a:schemeClr val="tx1"/>
                </a:solidFill>
              </a:rPr>
              <a:t>improves the </a:t>
            </a:r>
            <a:r>
              <a:rPr lang="en-US" sz="1400" dirty="0" smtClean="0">
                <a:solidFill>
                  <a:schemeClr val="tx1"/>
                </a:solidFill>
              </a:rPr>
              <a:t>modelling.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Maps categorical variables to vector space.</a:t>
            </a:r>
          </a:p>
          <a:p>
            <a:pPr lvl="1"/>
            <a:r>
              <a:rPr lang="en-US" sz="1400" dirty="0" smtClean="0">
                <a:solidFill>
                  <a:schemeClr val="tx1"/>
                </a:solidFill>
              </a:rPr>
              <a:t>Vector is adjusted with the training.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Categorical inputs are encoded, padded and fed to embedding layer.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Continuous features are concatenated with flattened output of embedding.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Embedding layer is followed by hidden &amp; output layers.</a:t>
            </a:r>
          </a:p>
          <a:p>
            <a:endParaRPr lang="en-US" sz="1400" dirty="0" smtClean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Here in the block, </a:t>
            </a:r>
          </a:p>
          <a:p>
            <a:pPr lvl="1"/>
            <a:r>
              <a:rPr lang="en-US" sz="1400" b="1" dirty="0" smtClean="0">
                <a:solidFill>
                  <a:schemeClr val="tx1"/>
                </a:solidFill>
              </a:rPr>
              <a:t>‘n’ </a:t>
            </a:r>
            <a:r>
              <a:rPr lang="en-US" sz="1400" b="1" dirty="0">
                <a:solidFill>
                  <a:schemeClr val="tx1"/>
                </a:solidFill>
              </a:rPr>
              <a:t>:</a:t>
            </a:r>
            <a:r>
              <a:rPr lang="en-US" sz="1400" dirty="0" smtClean="0">
                <a:solidFill>
                  <a:schemeClr val="tx1"/>
                </a:solidFill>
              </a:rPr>
              <a:t> number of unique categories (size of vocab)</a:t>
            </a:r>
          </a:p>
          <a:p>
            <a:pPr lvl="1"/>
            <a:r>
              <a:rPr lang="en-US" sz="1400" b="1" dirty="0" smtClean="0">
                <a:solidFill>
                  <a:schemeClr val="tx1"/>
                </a:solidFill>
              </a:rPr>
              <a:t>’50’: </a:t>
            </a:r>
            <a:r>
              <a:rPr lang="en-US" sz="1400" dirty="0" smtClean="0">
                <a:solidFill>
                  <a:schemeClr val="tx1"/>
                </a:solidFill>
              </a:rPr>
              <a:t>Standard size of vector good enough for multi-dimensional grouping.  </a:t>
            </a:r>
            <a:endParaRPr lang="en-US" sz="1400" b="1" dirty="0" smtClean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987148" y="3920527"/>
            <a:ext cx="647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(16x1)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4947266" y="3909041"/>
            <a:ext cx="927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(16xnx50)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5332074" y="4336346"/>
            <a:ext cx="634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(1x1)</a:t>
            </a:r>
            <a:endParaRPr lang="en-US" sz="1400" dirty="0"/>
          </a:p>
        </p:txBody>
      </p:sp>
      <p:sp>
        <p:nvSpPr>
          <p:cNvPr id="35" name="TextBox 34"/>
          <p:cNvSpPr txBox="1"/>
          <p:nvPr/>
        </p:nvSpPr>
        <p:spPr>
          <a:xfrm>
            <a:off x="5332074" y="5069033"/>
            <a:ext cx="7678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(1x8)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5332074" y="6083691"/>
            <a:ext cx="7678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(1x8)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6498806" y="5744072"/>
            <a:ext cx="862399" cy="310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(1x817)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92840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027688" y="1139587"/>
            <a:ext cx="10212149" cy="51949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Here for example, </a:t>
            </a:r>
            <a:r>
              <a:rPr lang="en-US" sz="1600" dirty="0" smtClean="0">
                <a:solidFill>
                  <a:schemeClr val="tx1"/>
                </a:solidFill>
              </a:rPr>
              <a:t>let us </a:t>
            </a:r>
            <a:r>
              <a:rPr lang="en-US" sz="1600" dirty="0">
                <a:solidFill>
                  <a:schemeClr val="tx1"/>
                </a:solidFill>
              </a:rPr>
              <a:t>consider 1 categorical </a:t>
            </a:r>
            <a:r>
              <a:rPr lang="en-US" sz="1600" dirty="0" smtClean="0">
                <a:solidFill>
                  <a:schemeClr val="tx1"/>
                </a:solidFill>
              </a:rPr>
              <a:t>input (topology) </a:t>
            </a:r>
            <a:r>
              <a:rPr lang="en-US" sz="1600" dirty="0">
                <a:solidFill>
                  <a:schemeClr val="tx1"/>
                </a:solidFill>
              </a:rPr>
              <a:t>with 4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unique categories and </a:t>
            </a:r>
            <a:r>
              <a:rPr lang="en-US" sz="1600" dirty="0" smtClean="0">
                <a:solidFill>
                  <a:schemeClr val="tx1"/>
                </a:solidFill>
              </a:rPr>
              <a:t>vector size of 50 for </a:t>
            </a:r>
            <a:r>
              <a:rPr lang="en-US" sz="1600" dirty="0">
                <a:solidFill>
                  <a:schemeClr val="tx1"/>
                </a:solidFill>
              </a:rPr>
              <a:t>each unique category. </a:t>
            </a:r>
            <a:r>
              <a:rPr lang="en-US" sz="1600" dirty="0" smtClean="0">
                <a:solidFill>
                  <a:schemeClr val="tx1"/>
                </a:solidFill>
              </a:rPr>
              <a:t>Let us assume </a:t>
            </a:r>
            <a:r>
              <a:rPr lang="en-US" sz="1600" b="1" dirty="0" err="1" smtClean="0">
                <a:solidFill>
                  <a:schemeClr val="tx1"/>
                </a:solidFill>
              </a:rPr>
              <a:t>inv</a:t>
            </a:r>
            <a:r>
              <a:rPr lang="en-US" sz="1600" dirty="0" smtClean="0">
                <a:solidFill>
                  <a:schemeClr val="tx1"/>
                </a:solidFill>
              </a:rPr>
              <a:t>, </a:t>
            </a:r>
            <a:r>
              <a:rPr lang="en-US" sz="1600" b="1" dirty="0" smtClean="0">
                <a:solidFill>
                  <a:schemeClr val="tx1"/>
                </a:solidFill>
              </a:rPr>
              <a:t>and</a:t>
            </a:r>
            <a:r>
              <a:rPr lang="en-US" sz="1600" dirty="0" smtClean="0">
                <a:solidFill>
                  <a:schemeClr val="tx1"/>
                </a:solidFill>
              </a:rPr>
              <a:t>, </a:t>
            </a:r>
            <a:r>
              <a:rPr lang="en-US" sz="1600" b="1" dirty="0" smtClean="0">
                <a:solidFill>
                  <a:schemeClr val="tx1"/>
                </a:solidFill>
              </a:rPr>
              <a:t>or</a:t>
            </a:r>
            <a:r>
              <a:rPr lang="en-US" sz="1600" dirty="0" smtClean="0">
                <a:solidFill>
                  <a:schemeClr val="tx1"/>
                </a:solidFill>
              </a:rPr>
              <a:t> &amp; </a:t>
            </a:r>
            <a:r>
              <a:rPr lang="en-US" sz="1600" b="1" dirty="0" err="1" smtClean="0">
                <a:solidFill>
                  <a:schemeClr val="tx1"/>
                </a:solidFill>
              </a:rPr>
              <a:t>nand</a:t>
            </a:r>
            <a:r>
              <a:rPr lang="en-US" sz="1600" dirty="0" smtClean="0">
                <a:solidFill>
                  <a:schemeClr val="tx1"/>
                </a:solidFill>
              </a:rPr>
              <a:t> as unique types in category called topology.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A </a:t>
            </a:r>
            <a:r>
              <a:rPr lang="en-US" sz="1600" dirty="0">
                <a:solidFill>
                  <a:schemeClr val="tx1"/>
                </a:solidFill>
              </a:rPr>
              <a:t>embedding layer of size </a:t>
            </a:r>
            <a:r>
              <a:rPr lang="en-US" sz="1600" dirty="0" smtClean="0">
                <a:solidFill>
                  <a:schemeClr val="tx1"/>
                </a:solidFill>
              </a:rPr>
              <a:t>1X4X50 </a:t>
            </a:r>
            <a:r>
              <a:rPr lang="en-US" sz="1600" dirty="0">
                <a:solidFill>
                  <a:schemeClr val="tx1"/>
                </a:solidFill>
              </a:rPr>
              <a:t>is build and trained to group </a:t>
            </a:r>
            <a:r>
              <a:rPr lang="en-US" sz="1600" dirty="0" smtClean="0">
                <a:solidFill>
                  <a:schemeClr val="tx1"/>
                </a:solidFill>
              </a:rPr>
              <a:t>categories closer on multi-dimensional space.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675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Embedding layer explained</a:t>
            </a:r>
            <a:endParaRPr lang="en-US" sz="3600" dirty="0"/>
          </a:p>
        </p:txBody>
      </p:sp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236021"/>
              </p:ext>
            </p:extLst>
          </p:nvPr>
        </p:nvGraphicFramePr>
        <p:xfrm>
          <a:off x="3859572" y="2388495"/>
          <a:ext cx="2016555" cy="975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16555"/>
              </a:tblGrid>
              <a:tr h="208325">
                <a:tc>
                  <a:txBody>
                    <a:bodyPr/>
                    <a:lstStyle/>
                    <a:p>
                      <a:pPr algn="l"/>
                      <a:r>
                        <a:rPr lang="en-US" sz="1000" dirty="0" err="1" smtClean="0">
                          <a:solidFill>
                            <a:schemeClr val="tx1"/>
                          </a:solidFill>
                        </a:rPr>
                        <a:t>Inv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     [0 0.1 . . . . . . . . . . . . 1]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(1x50)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083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And   [0 0.3 . . . . . . . . . . .0.9]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(1x50)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083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Or      [0 0.5 . . . . . . . . . . .0.1]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(1x50)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20832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err="1" smtClean="0">
                          <a:solidFill>
                            <a:schemeClr val="tx1"/>
                          </a:solidFill>
                        </a:rPr>
                        <a:t>Nand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 [0 0.9 . . . . . . . . . . .1.1]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</a:rPr>
                        <a:t> (1x50)</a:t>
                      </a:r>
                      <a:endParaRPr lang="en-US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1086347"/>
              </p:ext>
            </p:extLst>
          </p:nvPr>
        </p:nvGraphicFramePr>
        <p:xfrm>
          <a:off x="2298889" y="2678055"/>
          <a:ext cx="898770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98770"/>
              </a:tblGrid>
              <a:tr h="20832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Topology (</a:t>
                      </a:r>
                      <a:r>
                        <a:rPr lang="en-US" sz="1000" dirty="0" err="1" smtClean="0">
                          <a:solidFill>
                            <a:schemeClr val="tx1"/>
                          </a:solidFill>
                        </a:rPr>
                        <a:t>inv</a:t>
                      </a:r>
                      <a:r>
                        <a:rPr lang="en-US" sz="10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11" name="Elbow Connector 10"/>
          <p:cNvCxnSpPr/>
          <p:nvPr/>
        </p:nvCxnSpPr>
        <p:spPr>
          <a:xfrm flipV="1">
            <a:off x="3197659" y="2506569"/>
            <a:ext cx="661913" cy="369606"/>
          </a:xfrm>
          <a:prstGeom prst="bentConnector3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424302" y="3056078"/>
            <a:ext cx="647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(1x1)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4543877" y="3363855"/>
            <a:ext cx="647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(4x50)</a:t>
            </a:r>
            <a:endParaRPr lang="en-US" sz="1400" dirty="0"/>
          </a:p>
        </p:txBody>
      </p:sp>
      <p:graphicFrame>
        <p:nvGraphicFramePr>
          <p:cNvPr id="60" name="Table 5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4492422"/>
              </p:ext>
            </p:extLst>
          </p:nvPr>
        </p:nvGraphicFramePr>
        <p:xfrm>
          <a:off x="2541798" y="4598941"/>
          <a:ext cx="812800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  <a:gridCol w="406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cxnSp>
        <p:nvCxnSpPr>
          <p:cNvPr id="64" name="Straight Arrow Connector 63"/>
          <p:cNvCxnSpPr/>
          <p:nvPr/>
        </p:nvCxnSpPr>
        <p:spPr>
          <a:xfrm flipH="1">
            <a:off x="2746724" y="4225618"/>
            <a:ext cx="1550" cy="387145"/>
          </a:xfrm>
          <a:prstGeom prst="straightConnector1">
            <a:avLst/>
          </a:prstGeom>
          <a:ln w="19050">
            <a:tailEnd type="triangle"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Left Brace 65"/>
          <p:cNvSpPr/>
          <p:nvPr/>
        </p:nvSpPr>
        <p:spPr>
          <a:xfrm rot="16200000">
            <a:off x="3602997" y="3599124"/>
            <a:ext cx="256735" cy="1509727"/>
          </a:xfrm>
          <a:prstGeom prst="leftBrace">
            <a:avLst/>
          </a:prstGeom>
          <a:ln w="19050">
            <a:solidFill>
              <a:schemeClr val="accent1"/>
            </a:solidFill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Left Brace 67"/>
          <p:cNvSpPr/>
          <p:nvPr/>
        </p:nvSpPr>
        <p:spPr>
          <a:xfrm rot="16200000">
            <a:off x="5270422" y="3599124"/>
            <a:ext cx="256735" cy="1509727"/>
          </a:xfrm>
          <a:prstGeom prst="leftBrace">
            <a:avLst/>
          </a:prstGeom>
          <a:ln w="19050">
            <a:solidFill>
              <a:schemeClr val="accent1"/>
            </a:solidFill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Left Brace 68"/>
          <p:cNvSpPr/>
          <p:nvPr/>
        </p:nvSpPr>
        <p:spPr>
          <a:xfrm rot="16200000">
            <a:off x="8296777" y="2240193"/>
            <a:ext cx="256735" cy="4227587"/>
          </a:xfrm>
          <a:prstGeom prst="leftBrace">
            <a:avLst/>
          </a:prstGeom>
          <a:ln w="19050">
            <a:solidFill>
              <a:schemeClr val="accent1"/>
            </a:solidFill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/>
          <p:cNvSpPr txBox="1"/>
          <p:nvPr/>
        </p:nvSpPr>
        <p:spPr>
          <a:xfrm>
            <a:off x="2424301" y="3948105"/>
            <a:ext cx="80739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Cell area           Slope                                Load                                Concatenated and flattened embedding vector </a:t>
            </a:r>
            <a:endParaRPr lang="en-US" sz="1400" dirty="0"/>
          </a:p>
        </p:txBody>
      </p:sp>
      <p:cxnSp>
        <p:nvCxnSpPr>
          <p:cNvPr id="76" name="Elbow Connector 75"/>
          <p:cNvCxnSpPr/>
          <p:nvPr/>
        </p:nvCxnSpPr>
        <p:spPr>
          <a:xfrm>
            <a:off x="5876126" y="2506569"/>
            <a:ext cx="2549018" cy="1441536"/>
          </a:xfrm>
          <a:prstGeom prst="bentConnector3">
            <a:avLst>
              <a:gd name="adj1" fmla="val 100004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5793084" y="5612530"/>
            <a:ext cx="864973" cy="52017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NN</a:t>
            </a:r>
            <a:endParaRPr lang="en-US" sz="2800" dirty="0"/>
          </a:p>
        </p:txBody>
      </p:sp>
      <p:sp>
        <p:nvSpPr>
          <p:cNvPr id="83" name="Right Arrow 82"/>
          <p:cNvSpPr/>
          <p:nvPr/>
        </p:nvSpPr>
        <p:spPr>
          <a:xfrm rot="5400000">
            <a:off x="5942173" y="4977569"/>
            <a:ext cx="625352" cy="644573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1150043" y="4522751"/>
            <a:ext cx="1368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Inputs to the neural network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99173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66" grpId="0" animBg="1"/>
      <p:bldP spid="68" grpId="0" animBg="1"/>
      <p:bldP spid="69" grpId="0" animBg="1"/>
      <p:bldP spid="70" grpId="0"/>
      <p:bldP spid="82" grpId="0" animBg="1"/>
      <p:bldP spid="83" grpId="0" animBg="1"/>
      <p:bldP spid="8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320041" y="922167"/>
            <a:ext cx="11627926" cy="57072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4597" y="2512824"/>
            <a:ext cx="441882" cy="641741"/>
          </a:xfrm>
          <a:prstGeom prst="rect">
            <a:avLst/>
          </a:prstGeom>
        </p:spPr>
      </p:pic>
      <p:sp>
        <p:nvSpPr>
          <p:cNvPr id="5" name="Flowchart: Process 4"/>
          <p:cNvSpPr/>
          <p:nvPr/>
        </p:nvSpPr>
        <p:spPr>
          <a:xfrm>
            <a:off x="3117634" y="1749806"/>
            <a:ext cx="1314794" cy="667402"/>
          </a:xfrm>
          <a:prstGeom prst="flowChartProcess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19602" y="1857070"/>
            <a:ext cx="11606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High leverage points 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965319" y="1684006"/>
            <a:ext cx="1237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Algorithm derived from Cook’s distance</a:t>
            </a:r>
            <a:endParaRPr lang="en-US" sz="1200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2916505" y="3016445"/>
            <a:ext cx="1565702" cy="83099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Long tail of the error distribution based on quantile (absolute and percentile error)</a:t>
            </a:r>
            <a:endParaRPr lang="en-US" sz="1200" dirty="0"/>
          </a:p>
        </p:txBody>
      </p:sp>
      <p:sp>
        <p:nvSpPr>
          <p:cNvPr id="10" name="Flowchart: Magnetic Disk 9"/>
          <p:cNvSpPr/>
          <p:nvPr/>
        </p:nvSpPr>
        <p:spPr>
          <a:xfrm>
            <a:off x="1797901" y="4041484"/>
            <a:ext cx="574159" cy="839972"/>
          </a:xfrm>
          <a:prstGeom prst="flowChartMagneticDisk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Elbow Connector 10"/>
          <p:cNvCxnSpPr>
            <a:stCxn id="10" idx="1"/>
            <a:endCxn id="9" idx="1"/>
          </p:cNvCxnSpPr>
          <p:nvPr/>
        </p:nvCxnSpPr>
        <p:spPr>
          <a:xfrm rot="5400000" flipH="1" flipV="1">
            <a:off x="2195973" y="3320952"/>
            <a:ext cx="609540" cy="83152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10" idx="1"/>
            <a:endCxn id="5" idx="1"/>
          </p:cNvCxnSpPr>
          <p:nvPr/>
        </p:nvCxnSpPr>
        <p:spPr>
          <a:xfrm rot="5400000" flipH="1" flipV="1">
            <a:off x="1622319" y="2546170"/>
            <a:ext cx="1957977" cy="1032653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201437" y="3183130"/>
            <a:ext cx="715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Quantile based</a:t>
            </a:r>
          </a:p>
        </p:txBody>
      </p:sp>
      <p:cxnSp>
        <p:nvCxnSpPr>
          <p:cNvPr id="14" name="Elbow Connector 13"/>
          <p:cNvCxnSpPr>
            <a:stCxn id="5" idx="3"/>
            <a:endCxn id="4" idx="0"/>
          </p:cNvCxnSpPr>
          <p:nvPr/>
        </p:nvCxnSpPr>
        <p:spPr>
          <a:xfrm>
            <a:off x="4432428" y="2083507"/>
            <a:ext cx="683110" cy="42931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Elbow Connector 14"/>
          <p:cNvCxnSpPr>
            <a:stCxn id="9" idx="3"/>
            <a:endCxn id="4" idx="2"/>
          </p:cNvCxnSpPr>
          <p:nvPr/>
        </p:nvCxnSpPr>
        <p:spPr>
          <a:xfrm flipV="1">
            <a:off x="4482207" y="3154565"/>
            <a:ext cx="633331" cy="27737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534992" y="2643927"/>
            <a:ext cx="14318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Possible Anomalies</a:t>
            </a:r>
            <a:endParaRPr lang="en-US" sz="12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1605" y="2363138"/>
            <a:ext cx="527199" cy="934618"/>
          </a:xfrm>
          <a:prstGeom prst="rect">
            <a:avLst/>
          </a:prstGeom>
          <a:solidFill>
            <a:schemeClr val="tx1"/>
          </a:solidFill>
          <a:ln>
            <a:solidFill>
              <a:schemeClr val="dk1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5460297" y="3283577"/>
            <a:ext cx="17560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 linear model is fit sweeping load and slope to detect R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 and trend/slope</a:t>
            </a:r>
            <a:endParaRPr lang="en-US" sz="1200" dirty="0"/>
          </a:p>
        </p:txBody>
      </p:sp>
      <p:cxnSp>
        <p:nvCxnSpPr>
          <p:cNvPr id="19" name="Straight Arrow Connector 18"/>
          <p:cNvCxnSpPr>
            <a:stCxn id="4" idx="3"/>
            <a:endCxn id="17" idx="1"/>
          </p:cNvCxnSpPr>
          <p:nvPr/>
        </p:nvCxnSpPr>
        <p:spPr>
          <a:xfrm flipV="1">
            <a:off x="5336479" y="2830447"/>
            <a:ext cx="645126" cy="32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lowchart: Decision 19"/>
          <p:cNvSpPr/>
          <p:nvPr/>
        </p:nvSpPr>
        <p:spPr>
          <a:xfrm>
            <a:off x="6833448" y="1952798"/>
            <a:ext cx="1605517" cy="1754905"/>
          </a:xfrm>
          <a:prstGeom prst="flowChartDecision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stCxn id="17" idx="3"/>
            <a:endCxn id="20" idx="1"/>
          </p:cNvCxnSpPr>
          <p:nvPr/>
        </p:nvCxnSpPr>
        <p:spPr>
          <a:xfrm flipV="1">
            <a:off x="6508804" y="2830251"/>
            <a:ext cx="324644" cy="19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800813" y="2416281"/>
            <a:ext cx="16362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if:</a:t>
            </a:r>
          </a:p>
          <a:p>
            <a:pPr algn="ctr"/>
            <a:r>
              <a:rPr lang="en-US" sz="1200" dirty="0" smtClean="0"/>
              <a:t>    trend/slope == ‘-</a:t>
            </a:r>
            <a:r>
              <a:rPr lang="en-US" sz="1200" dirty="0" err="1" smtClean="0"/>
              <a:t>ve</a:t>
            </a:r>
            <a:r>
              <a:rPr lang="en-US" sz="1200" dirty="0" smtClean="0"/>
              <a:t>’</a:t>
            </a:r>
          </a:p>
          <a:p>
            <a:pPr algn="ctr"/>
            <a:r>
              <a:rPr lang="en-US" sz="1200" dirty="0" smtClean="0"/>
              <a:t>||</a:t>
            </a:r>
          </a:p>
          <a:p>
            <a:pPr algn="ctr"/>
            <a:r>
              <a:rPr lang="en-US" sz="1200" dirty="0" smtClean="0"/>
              <a:t>R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 score &lt; 0.9 (reference)</a:t>
            </a:r>
          </a:p>
        </p:txBody>
      </p:sp>
      <p:cxnSp>
        <p:nvCxnSpPr>
          <p:cNvPr id="23" name="Straight Arrow Connector 22"/>
          <p:cNvCxnSpPr>
            <a:stCxn id="20" idx="3"/>
            <a:endCxn id="27" idx="1"/>
          </p:cNvCxnSpPr>
          <p:nvPr/>
        </p:nvCxnSpPr>
        <p:spPr>
          <a:xfrm>
            <a:off x="8438965" y="2830251"/>
            <a:ext cx="1555849" cy="10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0" idx="2"/>
          </p:cNvCxnSpPr>
          <p:nvPr/>
        </p:nvCxnSpPr>
        <p:spPr>
          <a:xfrm flipH="1">
            <a:off x="7634176" y="3707703"/>
            <a:ext cx="2031" cy="4397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437076" y="2575098"/>
            <a:ext cx="4283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Yes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7336962" y="3699389"/>
            <a:ext cx="3869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No</a:t>
            </a:r>
            <a:endParaRPr lang="en-US" sz="12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4814" y="2559224"/>
            <a:ext cx="374631" cy="544073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9739841" y="2296702"/>
            <a:ext cx="932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Anomalies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7237349" y="4155331"/>
            <a:ext cx="7936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Discard</a:t>
            </a:r>
            <a:endParaRPr lang="en-US" sz="1200" dirty="0"/>
          </a:p>
        </p:txBody>
      </p:sp>
      <p:sp>
        <p:nvSpPr>
          <p:cNvPr id="30" name="Flowchart: Process 29"/>
          <p:cNvSpPr/>
          <p:nvPr/>
        </p:nvSpPr>
        <p:spPr>
          <a:xfrm>
            <a:off x="5460297" y="1488951"/>
            <a:ext cx="3405164" cy="3285460"/>
          </a:xfrm>
          <a:prstGeom prst="flowChartProcess">
            <a:avLst/>
          </a:prstGeom>
          <a:noFill/>
          <a:ln w="5715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5884798" y="1472338"/>
            <a:ext cx="25522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Fitting the model over each anomaly</a:t>
            </a:r>
            <a:endParaRPr lang="en-US" sz="12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8811348" y="2586401"/>
            <a:ext cx="12334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Append it to list of anomalies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2372060" y="4107285"/>
            <a:ext cx="15439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Database of arcs with actual data, predicted data, abs error and percentile error</a:t>
            </a:r>
            <a:endParaRPr lang="en-US" sz="1200" baseline="30000" dirty="0"/>
          </a:p>
        </p:txBody>
      </p:sp>
      <p:sp>
        <p:nvSpPr>
          <p:cNvPr id="45" name="TextBox 44"/>
          <p:cNvSpPr txBox="1"/>
          <p:nvPr/>
        </p:nvSpPr>
        <p:spPr>
          <a:xfrm>
            <a:off x="8972301" y="5053860"/>
            <a:ext cx="1838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Visual insight of anomalies with Web-UI </a:t>
            </a:r>
            <a:endParaRPr lang="en-US" sz="1200" dirty="0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4133" y="3345434"/>
            <a:ext cx="1442581" cy="1723480"/>
          </a:xfrm>
          <a:prstGeom prst="rect">
            <a:avLst/>
          </a:prstGeom>
          <a:solidFill>
            <a:schemeClr val="bg1"/>
          </a:solidFill>
          <a:ln>
            <a:solidFill>
              <a:schemeClr val="dk1"/>
            </a:solidFill>
          </a:ln>
        </p:spPr>
      </p:pic>
      <p:cxnSp>
        <p:nvCxnSpPr>
          <p:cNvPr id="54" name="Straight Arrow Connector 53"/>
          <p:cNvCxnSpPr>
            <a:stCxn id="27" idx="2"/>
          </p:cNvCxnSpPr>
          <p:nvPr/>
        </p:nvCxnSpPr>
        <p:spPr>
          <a:xfrm>
            <a:off x="10182130" y="3103297"/>
            <a:ext cx="0" cy="2165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5605033" y="891688"/>
            <a:ext cx="9552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/>
              <a:t>Stage 3</a:t>
            </a:r>
          </a:p>
        </p:txBody>
      </p:sp>
      <p:sp>
        <p:nvSpPr>
          <p:cNvPr id="115" name="Rounded Rectangle 114"/>
          <p:cNvSpPr/>
          <p:nvPr/>
        </p:nvSpPr>
        <p:spPr>
          <a:xfrm>
            <a:off x="1592779" y="5721593"/>
            <a:ext cx="9588843" cy="69909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/>
                </a:solidFill>
              </a:rPr>
              <a:t>Web-UI is developed to visualize anomalies and navigate through characterization database to debug the anomaly easily.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Anomaly characterization is difficult as there are very few anomalies, so we need to filter true outliers after prediction stage. </a:t>
            </a:r>
          </a:p>
        </p:txBody>
      </p:sp>
      <p:sp>
        <p:nvSpPr>
          <p:cNvPr id="117" name="Title 1"/>
          <p:cNvSpPr>
            <a:spLocks noGrp="1"/>
          </p:cNvSpPr>
          <p:nvPr>
            <p:ph type="title"/>
          </p:nvPr>
        </p:nvSpPr>
        <p:spPr>
          <a:xfrm>
            <a:off x="365081" y="264971"/>
            <a:ext cx="11443853" cy="4396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Stage 3: Anomaly detection and report generation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529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33646</TotalTime>
  <Words>1263</Words>
  <Application>Microsoft Office PowerPoint</Application>
  <PresentationFormat>Widescreen</PresentationFormat>
  <Paragraphs>177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Courier New</vt:lpstr>
      <vt:lpstr>Office Theme</vt:lpstr>
      <vt:lpstr>Library anomaly detection using Deep learning </vt:lpstr>
      <vt:lpstr>Motivation</vt:lpstr>
      <vt:lpstr>Proposed Solution</vt:lpstr>
      <vt:lpstr>Library Validation Architecture</vt:lpstr>
      <vt:lpstr>Stage 1: Big data processing of library data</vt:lpstr>
      <vt:lpstr>Stage 2: Deep Neural Net Architecture</vt:lpstr>
      <vt:lpstr>Features and embedding</vt:lpstr>
      <vt:lpstr>Embedding layer explained</vt:lpstr>
      <vt:lpstr>Stage 3: Anomaly detection and report generation</vt:lpstr>
      <vt:lpstr>Results</vt:lpstr>
      <vt:lpstr>Results (Contd..)</vt:lpstr>
      <vt:lpstr>Summary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Gopala, Vidya Sagar Reddy</dc:creator>
  <cp:keywords>CTPClassification=CTP_NT</cp:keywords>
  <cp:lastModifiedBy>Gopala, Vidya Sagar Reddy</cp:lastModifiedBy>
  <cp:revision>404</cp:revision>
  <dcterms:created xsi:type="dcterms:W3CDTF">2019-01-06T20:28:49Z</dcterms:created>
  <dcterms:modified xsi:type="dcterms:W3CDTF">2019-05-22T21:52:11Z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0e218e05-06cd-4de3-b17c-35b175e02f8b</vt:lpwstr>
  </property>
  <property fmtid="{D5CDD505-2E9C-101B-9397-08002B2CF9AE}" pid="3" name="CTP_TimeStamp">
    <vt:lpwstr>2019-05-22 21:52:11Z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